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89" r:id="rId3"/>
    <p:sldId id="429" r:id="rId4"/>
    <p:sldId id="477" r:id="rId5"/>
    <p:sldId id="478" r:id="rId6"/>
    <p:sldId id="486" r:id="rId7"/>
    <p:sldId id="481" r:id="rId8"/>
    <p:sldId id="487" r:id="rId9"/>
    <p:sldId id="488" r:id="rId10"/>
    <p:sldId id="468" r:id="rId11"/>
    <p:sldId id="473" r:id="rId12"/>
    <p:sldId id="474" r:id="rId13"/>
    <p:sldId id="482" r:id="rId14"/>
    <p:sldId id="483" r:id="rId15"/>
    <p:sldId id="484" r:id="rId16"/>
    <p:sldId id="460" r:id="rId17"/>
    <p:sldId id="489" r:id="rId18"/>
    <p:sldId id="4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ptech Research Network" initials="ARN" lastIdx="1" clrIdx="0">
    <p:extLst>
      <p:ext uri="{19B8F6BF-5375-455C-9EA6-DF929625EA0E}">
        <p15:presenceInfo xmlns:p15="http://schemas.microsoft.com/office/powerpoint/2012/main" userId="1d07d7e648b1b8db" providerId="Windows Live"/>
      </p:ext>
    </p:extLst>
  </p:cmAuthor>
  <p:cmAuthor id="2" name="Catherine S. Fichten, Dr." initials="CSFD" lastIdx="1" clrIdx="1">
    <p:extLst>
      <p:ext uri="{19B8F6BF-5375-455C-9EA6-DF929625EA0E}">
        <p15:presenceInfo xmlns:p15="http://schemas.microsoft.com/office/powerpoint/2012/main" userId="Catherine S. Fichten, Dr." providerId="None"/>
      </p:ext>
    </p:extLst>
  </p:cmAuthor>
  <p:cmAuthor id="3" name="Olivia Ruffolo" initials="OR" lastIdx="4" clrIdx="2">
    <p:extLst>
      <p:ext uri="{19B8F6BF-5375-455C-9EA6-DF929625EA0E}">
        <p15:presenceInfo xmlns:p15="http://schemas.microsoft.com/office/powerpoint/2012/main" userId="S::oruffolo@dawsoncollege.qc.ca::c2f2e3d0-a58b-4b79-a89f-b03892effc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C1DDF-8BFF-A74A-94FD-9F03AD3CC935}" v="574" dt="2022-06-01T21:49:49.065"/>
    <p1510:client id="{48B5BB71-40BB-BD7A-B5D4-54AE7E817564}" v="37" dt="2022-06-01T23:18:27.063"/>
    <p1510:client id="{F61A3A6A-1E3B-0674-15DE-2F51E627DA68}" v="50" dt="2022-06-01T14:27:27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1429"/>
  </p:normalViewPr>
  <p:slideViewPr>
    <p:cSldViewPr snapToGrid="0">
      <p:cViewPr varScale="1">
        <p:scale>
          <a:sx n="69" d="100"/>
          <a:sy n="69" d="100"/>
        </p:scale>
        <p:origin x="4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8B803-14AA-475C-AEE3-D5B4F8751777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B8447-BAFC-4822-AB3A-2F4AD98915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76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E4E70F-697E-4098-ACB2-62C4FAF0F957}" type="slidenum">
              <a:rPr kumimoji="0" lang="fr-CA" altLang="fr-F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A" altLang="fr-F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5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11B2A-79D8-40AD-8B99-E814011614A2}" type="slidenum">
              <a:rPr kumimoji="0" lang="en-C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60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B8447-BAFC-4822-AB3A-2F4AD98915A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9368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TO UNIVERSAL DESIGN FOR LEARNING: https://</a:t>
            </a:r>
            <a:r>
              <a:rPr lang="en-US" dirty="0" err="1"/>
              <a:t>udlguidelines.cast.org</a:t>
            </a:r>
            <a:r>
              <a:rPr lang="en-US" dirty="0"/>
              <a:t>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B8447-BAFC-4822-AB3A-2F4AD98915A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830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LINK TO UNIVERSAL DESIGN FOR LEARNING: https://</a:t>
            </a:r>
            <a:r>
              <a:rPr lang="en-US" dirty="0" err="1"/>
              <a:t>udlguidelines.cast.org</a:t>
            </a:r>
            <a:r>
              <a:rPr lang="en-US" dirty="0"/>
              <a:t>/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B8447-BAFC-4822-AB3A-2F4AD98915A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174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>
            <a:spLocks noGrp="1"/>
          </p:cNvSpPr>
          <p:nvPr>
            <p:ph type="body" idx="1"/>
          </p:nvPr>
        </p:nvSpPr>
        <p:spPr>
          <a:xfrm>
            <a:off x="1239099" y="3278826"/>
            <a:ext cx="6818205" cy="3106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7913" y="517525"/>
            <a:ext cx="4602162" cy="2589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6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A8EB8-BAA4-416F-8F1A-228603AF1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B4A7E-0C60-4777-9D4B-311DB241D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C952F-DB1A-47F6-A3DC-2AB7E904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1C30F-FD14-4B61-A6E3-44167869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204F5-2DC1-4563-917A-17A727CA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32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F822C-F74C-42B7-A280-9044BAD2C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3D74D-FF08-446D-8410-59E75F8B3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6A0F4-DCC6-40F4-803E-2E34F598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35EEF-7D0B-472D-96DA-A9553C87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BBCB0-F319-4637-8683-553289D8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9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5BF200-B0C6-460D-9A15-F58AE30CC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DFC8-F4F4-4044-B17E-D0E0AF5FA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76A6A-F294-46DA-A909-3D5B5EED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9FC45-BF5E-45CB-BBFC-1C4CE1FA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A34A9-5DA3-4BF0-984C-44EC2515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33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5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81054" y="6353180"/>
            <a:ext cx="1054955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91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1FA1C-9507-441A-BCDC-6606ACB0E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F5C0-4728-473C-9723-6EA4D32C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87630-6F7E-40F3-A38B-BBB7773E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81803-480C-4CCB-97F0-7E421AE3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DD809-3DB1-4670-A669-7091A090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00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4C9C8-8509-4F04-8DD6-883990C9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CEBB0-38B3-4EB4-B6C0-7381E5537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981CB-9A18-4C3D-A052-EAF2E794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8CE8D-655C-4F72-8BD6-C262FC48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5AAE7-B863-4FF3-AAC8-DBAB2A05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35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161D-7265-4D6E-8E77-DACA5911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1A298-CCF5-4D2C-88AB-6AF1F92FA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1B13A-A5D2-4DF4-ABA6-D983A2BB4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A98E5-0C46-40D7-A8C7-2E586C1A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353D7-83C1-457D-A73E-7C30EA7C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2ED5E-C4EF-41C2-8FE4-4453BB958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93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8741-3AC6-4AAA-9844-A754DBB9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4AAAF-D8F3-4671-ABC9-F15C42FA9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FCD15-C12A-4015-A5EC-D4AAE492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46A770-0482-4BE5-A91C-AB5D445E5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7AA1D-296A-4F3F-8BA1-83BBB72D9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4C099D-F136-4ECE-8AEF-483B2A39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07FCF-5BC3-49BF-BA01-D9A39831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F74050-758D-4DA4-9928-22994BC2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75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9060-3B26-4284-A816-90EE5B77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A876C-F6A6-4C46-86B3-4E198BA8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2DECE-3A8A-4734-902F-2B615A5C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0334D-237D-47F4-A71B-834323B4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2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9206D9-8C33-4AEC-AE35-7AA15410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C8073C-4598-42E3-B428-59F0A7B4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2D031-790E-4C02-B426-D1EF469C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19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416C1-8E94-417A-B951-335A91CD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CD20-0083-4240-B072-E97F76F46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B45BE-E7EB-40ED-A746-8CBD9191F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EA359-CC42-4413-9D10-EDA3C503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6FAC-67EC-4C4C-8325-D1A5396F2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F9BCA-ECB6-4862-BCDF-1E53A299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08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EEB41-0A01-44AC-965B-98E3CE34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3F05B-ED7A-4B75-A8EA-5D43ABC77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87B21-D1E2-40EC-ADE2-67CA10164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B3A17-B349-4A2B-8199-0BD357B6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061F9-C471-44D6-9E94-51DD3F27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50083-9626-4A9E-8782-B2199D71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95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5A63E3-F6AF-4CD2-975C-2F414B0A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373C3-E1AE-4DE2-9521-4D7A7FD69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815BD-302A-464E-87A3-86A7762BF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86B7-3EBA-4F02-8EE3-B9E43F4B25B9}" type="datetimeFigureOut">
              <a:rPr lang="en-CA" smtClean="0"/>
              <a:t>2022-06-07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286B6-EA1E-4625-B362-481EB3EB4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48C8B-DC88-4A25-BF43-C3519825C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1901-9C5F-4113-B2E6-5B40EFCA84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78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137061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oruffolo@dawsoncollege.qc.c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hyperlink" Target="mailto:aclegault@dawsoncollege.qc.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3398" y="2260357"/>
            <a:ext cx="11128949" cy="3680495"/>
          </a:xfrm>
          <a:prstGeom prst="rect">
            <a:avLst/>
          </a:prstGeom>
        </p:spPr>
        <p:txBody>
          <a:bodyPr vert="horz" wrap="square" lIns="0" tIns="63500" rIns="0" bIns="0" rtlCol="0" anchor="t">
            <a:spAutoFit/>
          </a:bodyPr>
          <a:lstStyle/>
          <a:p>
            <a:pPr marL="252095" marR="5080" indent="-3810" algn="ctr">
              <a:lnSpc>
                <a:spcPts val="4000"/>
              </a:lnSpc>
              <a:spcBef>
                <a:spcPts val="500"/>
              </a:spcBef>
              <a:defRPr/>
            </a:pPr>
            <a:r>
              <a:rPr lang="en-US" sz="2400" b="1" spc="-5" dirty="0">
                <a:solidFill>
                  <a:srgbClr val="0033CC"/>
                </a:solidFill>
                <a:latin typeface="Arial"/>
                <a:cs typeface="Arial"/>
              </a:rPr>
              <a:t>Olivia Ruffolo, Catherine Gravel, Mary Jorgensen, Francesco Salvo and </a:t>
            </a:r>
            <a:r>
              <a:rPr lang="en-US" sz="2400" b="1" spc="-5" dirty="0" err="1">
                <a:solidFill>
                  <a:srgbClr val="0033CC"/>
                </a:solidFill>
                <a:latin typeface="Arial"/>
                <a:cs typeface="Arial"/>
              </a:rPr>
              <a:t>Anick</a:t>
            </a:r>
            <a:r>
              <a:rPr lang="en-US" sz="2400" b="1" spc="-5" dirty="0">
                <a:solidFill>
                  <a:srgbClr val="0033CC"/>
                </a:solidFill>
                <a:latin typeface="Arial"/>
                <a:cs typeface="Arial"/>
              </a:rPr>
              <a:t> Legault Ph.D.</a:t>
            </a:r>
            <a:r>
              <a:rPr lang="en-US" sz="2400" spc="-5" dirty="0">
                <a:solidFill>
                  <a:srgbClr val="0033CC"/>
                </a:solidFill>
                <a:latin typeface="Arial"/>
                <a:cs typeface="Arial"/>
              </a:rPr>
              <a:t>	</a:t>
            </a:r>
          </a:p>
          <a:p>
            <a:pPr marL="252095" marR="5080" indent="-3810" algn="ctr">
              <a:lnSpc>
                <a:spcPts val="4000"/>
              </a:lnSpc>
              <a:spcBef>
                <a:spcPts val="500"/>
              </a:spcBef>
              <a:defRPr/>
            </a:pPr>
            <a:r>
              <a:rPr lang="en-US" sz="2000" spc="-5" dirty="0">
                <a:solidFill>
                  <a:srgbClr val="0033CC"/>
                </a:solidFill>
                <a:latin typeface="Arial"/>
                <a:cs typeface="Arial"/>
              </a:rPr>
              <a:t>In collaboration with </a:t>
            </a:r>
          </a:p>
          <a:p>
            <a:pPr marL="252095" marR="5080" indent="-3810" algn="ctr">
              <a:spcBef>
                <a:spcPts val="500"/>
              </a:spcBef>
              <a:defRPr/>
            </a:pPr>
            <a:r>
              <a:rPr lang="en-CA" sz="2000" spc="-5" dirty="0">
                <a:solidFill>
                  <a:srgbClr val="0033CC"/>
                </a:solidFill>
                <a:latin typeface="Arial"/>
                <a:cs typeface="Arial"/>
              </a:rPr>
              <a:t>Maegan Harvison, Erica Ruffolo, and Adaptech Research Network</a:t>
            </a:r>
            <a:endParaRPr kumimoji="0" lang="en-CA" sz="1100" b="0" i="0" u="none" strike="noStrike" kern="1200" cap="none" spc="-5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381635" lvl="0" indent="0" algn="ctr" defTabSz="914400" rtl="0" eaLnBrk="1" fontAlgn="auto" latinLnBrk="0" hangingPunct="1">
              <a:lnSpc>
                <a:spcPct val="100000"/>
              </a:lnSpc>
              <a:spcBef>
                <a:spcPts val="15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spc="35" dirty="0">
                <a:solidFill>
                  <a:srgbClr val="0033CC"/>
                </a:solidFill>
                <a:latin typeface="Arial"/>
                <a:cs typeface="Arial"/>
              </a:rPr>
              <a:t>	</a:t>
            </a:r>
            <a:r>
              <a:rPr lang="en-CA" sz="2800" b="1" spc="35" dirty="0" err="1">
                <a:latin typeface="Arial"/>
                <a:cs typeface="Arial"/>
              </a:rPr>
              <a:t>Saltise</a:t>
            </a:r>
            <a:r>
              <a:rPr lang="en-CA" sz="2800" b="1" spc="35" dirty="0">
                <a:latin typeface="Arial"/>
                <a:cs typeface="Arial"/>
              </a:rPr>
              <a:t> Conference: Collaborative Dialogues: The Role of Active Learning in Today’s Educational Realities</a:t>
            </a:r>
            <a:endParaRPr lang="en-CA" sz="2400" b="1" spc="35" dirty="0">
              <a:latin typeface="Arial"/>
              <a:cs typeface="Arial"/>
            </a:endParaRPr>
          </a:p>
          <a:p>
            <a:pPr marL="0" marR="381635" lvl="0" indent="0" algn="ctr" defTabSz="914400" rtl="0" eaLnBrk="1" fontAlgn="auto" latinLnBrk="0" hangingPunct="1">
              <a:lnSpc>
                <a:spcPct val="100000"/>
              </a:lnSpc>
              <a:spcBef>
                <a:spcPts val="15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spc="35" dirty="0">
                <a:solidFill>
                  <a:srgbClr val="0033CC"/>
                </a:solidFill>
                <a:latin typeface="Arial"/>
                <a:cs typeface="Arial"/>
              </a:rPr>
              <a:t>  June 2</a:t>
            </a:r>
            <a:r>
              <a:rPr lang="en-CA" sz="2400" spc="35" baseline="30000" dirty="0">
                <a:solidFill>
                  <a:srgbClr val="0033CC"/>
                </a:solidFill>
                <a:latin typeface="Arial"/>
                <a:cs typeface="Arial"/>
              </a:rPr>
              <a:t>nd</a:t>
            </a:r>
            <a:r>
              <a:rPr lang="en-CA" sz="2400" spc="35" dirty="0">
                <a:solidFill>
                  <a:srgbClr val="0033CC"/>
                </a:solidFill>
                <a:latin typeface="Arial"/>
                <a:cs typeface="Arial"/>
              </a:rPr>
              <a:t>, </a:t>
            </a:r>
            <a:r>
              <a:rPr kumimoji="0" lang="en-CA" sz="2400" b="0" i="0" u="none" strike="noStrike" kern="1200" cap="none" spc="35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2022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object 3" descr="Decorative."/>
          <p:cNvSpPr/>
          <p:nvPr/>
        </p:nvSpPr>
        <p:spPr>
          <a:xfrm>
            <a:off x="1981199" y="22603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812">
            <a:solidFill>
              <a:srgbClr val="0033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DCE2240-CBC2-4AF8-A468-978B39199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2111" y="238021"/>
            <a:ext cx="11407775" cy="22729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11071" rIns="0" bIns="21107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000" spc="-5" dirty="0">
                <a:solidFill>
                  <a:srgbClr val="0033CC"/>
                </a:solidFill>
                <a:latin typeface="Arial"/>
                <a:ea typeface="+mn-ea"/>
                <a:cs typeface="Arial"/>
              </a:rPr>
              <a:t>Online learning during the COVID-19 pandemic: Feedback from students and teachers, and recommendations from experts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13D522-C692-428B-AFD9-21091079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1901-9C5F-4113-B2E6-5B40EFCA8483}" type="slidenum">
              <a:rPr lang="en-CA" smtClean="0"/>
              <a:t>1</a:t>
            </a:fld>
            <a:endParaRPr lang="en-CA"/>
          </a:p>
        </p:txBody>
      </p:sp>
      <p:pic>
        <p:nvPicPr>
          <p:cNvPr id="1026" name="Picture 2" descr="Dawson College logo">
            <a:extLst>
              <a:ext uri="{FF2B5EF4-FFF2-40B4-BE49-F238E27FC236}">
                <a16:creationId xmlns:a16="http://schemas.microsoft.com/office/drawing/2014/main" id="{9B03D20D-0A6C-5541-B19A-6ADB79431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21" y="5554996"/>
            <a:ext cx="2200234" cy="91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daptech Research Network logo.">
            <a:extLst>
              <a:ext uri="{FF2B5EF4-FFF2-40B4-BE49-F238E27FC236}">
                <a16:creationId xmlns:a16="http://schemas.microsoft.com/office/drawing/2014/main" id="{2EB69D9F-FC44-8B4D-8EFA-099C126D8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860" y="5464570"/>
            <a:ext cx="1102508" cy="109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B701AF-1A84-111D-5620-CA6BE24DE029}"/>
              </a:ext>
            </a:extLst>
          </p:cNvPr>
          <p:cNvSpPr txBox="1"/>
          <p:nvPr/>
        </p:nvSpPr>
        <p:spPr>
          <a:xfrm>
            <a:off x="3581401" y="5894685"/>
            <a:ext cx="4882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https://storage.grenadine.co/public.grenadine.co/global/443/842/cf7eca2426ecdede9ab55ece97907f70.pptx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128" y="53355"/>
            <a:ext cx="12007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/>
              <a:t>Ruffolo, O., Gravel, C., Jorgensen, M., Salvo, F., &amp; </a:t>
            </a:r>
            <a:r>
              <a:rPr lang="en-CA" sz="1500" dirty="0" err="1" smtClean="0"/>
              <a:t>Legault</a:t>
            </a:r>
            <a:r>
              <a:rPr lang="en-CA" sz="1500" dirty="0" smtClean="0"/>
              <a:t>, A. (2022, June 2). </a:t>
            </a:r>
            <a:r>
              <a:rPr lang="en-CA" sz="1500" i="1" dirty="0" smtClean="0"/>
              <a:t>Online learning during the COVID-19 pandemic: Feedback from students and teachers, and recommendations from experts </a:t>
            </a:r>
            <a:r>
              <a:rPr lang="en-CA" sz="1500" dirty="0" smtClean="0"/>
              <a:t>[Conference presentation]. 2022 SALTISE Conference, Montreal, QC, Canada.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831195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D2B5-8819-724A-9984-E51BE468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8327"/>
            <a:ext cx="10972800" cy="684213"/>
          </a:xfrm>
        </p:spPr>
        <p:txBody>
          <a:bodyPr/>
          <a:lstStyle/>
          <a:p>
            <a:r>
              <a:rPr lang="en-US" dirty="0"/>
              <a:t>Interviews with Online Education Experts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A1140-BE51-3843-B4CF-A37D6665F5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464980"/>
            <a:ext cx="10972800" cy="4888200"/>
          </a:xfrm>
        </p:spPr>
        <p:txBody>
          <a:bodyPr/>
          <a:lstStyle/>
          <a:p>
            <a:pPr marL="361315" indent="-361315"/>
            <a:r>
              <a:rPr lang="en-US" i="1" dirty="0">
                <a:latin typeface="Arial"/>
                <a:cs typeface="Arial"/>
              </a:rPr>
              <a:t>n = 6 </a:t>
            </a:r>
            <a:endParaRPr lang="en-US" dirty="0"/>
          </a:p>
          <a:p>
            <a:pPr marL="361315" indent="-361315"/>
            <a:endParaRPr lang="en-US" dirty="0"/>
          </a:p>
          <a:p>
            <a:pPr marL="361315" indent="-361315"/>
            <a:r>
              <a:rPr lang="en-US" dirty="0">
                <a:latin typeface="Arial"/>
                <a:cs typeface="Arial"/>
              </a:rPr>
              <a:t>Experts from three online institutions: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	1. Athabasca University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 </a:t>
            </a:r>
            <a:r>
              <a:rPr lang="en-US" dirty="0" err="1"/>
              <a:t>Université</a:t>
            </a:r>
            <a:r>
              <a:rPr lang="en-US" dirty="0"/>
              <a:t> de TÉLUQ</a:t>
            </a:r>
          </a:p>
          <a:p>
            <a:pPr marL="0" indent="0">
              <a:buNone/>
            </a:pPr>
            <a:r>
              <a:rPr lang="en-US" dirty="0"/>
              <a:t>	3. </a:t>
            </a:r>
            <a:r>
              <a:rPr lang="en-US" dirty="0" err="1"/>
              <a:t>FernUniversität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DA039-FDF3-9248-BDFB-FC19F9EB77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2367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75A5D-1DBE-314E-876A-6771E4224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8327"/>
            <a:ext cx="10972800" cy="684213"/>
          </a:xfrm>
        </p:spPr>
        <p:txBody>
          <a:bodyPr/>
          <a:lstStyle/>
          <a:p>
            <a:r>
              <a:rPr lang="en-US" sz="3600" dirty="0"/>
              <a:t>Recommendations for Online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29C31-C782-FE48-B381-83F65C5F99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57861"/>
            <a:ext cx="10972800" cy="488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 A techno-pedagogical team is essential for online/hybrid courses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2. Students need the appropriate resources to take online courses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- Technology</a:t>
            </a:r>
          </a:p>
          <a:p>
            <a:pPr marL="0" indent="0">
              <a:buNone/>
            </a:pPr>
            <a:r>
              <a:rPr lang="en-US" sz="2800" dirty="0"/>
              <a:t>	- Internet</a:t>
            </a:r>
          </a:p>
          <a:p>
            <a:pPr marL="0" indent="0">
              <a:buNone/>
            </a:pPr>
            <a:r>
              <a:rPr lang="en-US" sz="2800" dirty="0"/>
              <a:t>	- Study location</a:t>
            </a:r>
          </a:p>
          <a:p>
            <a:pPr marL="0" indent="0">
              <a:buNone/>
            </a:pPr>
            <a:r>
              <a:rPr lang="en-US" sz="2800" dirty="0"/>
              <a:t>	- Special attention to students with disabilities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359B2-80A1-334D-BC64-046E42DFC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995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A806-820F-C34C-AE9C-4F8E8B12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9379"/>
            <a:ext cx="10972800" cy="684213"/>
          </a:xfrm>
        </p:spPr>
        <p:txBody>
          <a:bodyPr/>
          <a:lstStyle/>
          <a:p>
            <a:r>
              <a:rPr lang="en-US" sz="3600" dirty="0"/>
              <a:t>Recommendations for Online Education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A94EB-D2A3-DD4B-867B-63DB981F6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FFC5B-B034-A74D-B258-FC9FBD7116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481118"/>
            <a:ext cx="10972800" cy="249732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3. Best practices for teaching online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Key principles or ideas of the material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Incentives for students to complete online activities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Feedback for students on completed assessments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Learning consolidation activities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74631" lvl="1" indent="0">
              <a:buNone/>
            </a:pPr>
            <a:endParaRPr lang="en-US" sz="2400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B7F745A0-3CF9-A34A-BBE9-EF82F8CB7060}"/>
              </a:ext>
            </a:extLst>
          </p:cNvPr>
          <p:cNvSpPr txBox="1">
            <a:spLocks/>
          </p:cNvSpPr>
          <p:nvPr/>
        </p:nvSpPr>
        <p:spPr bwMode="auto">
          <a:xfrm>
            <a:off x="609600" y="4012252"/>
            <a:ext cx="10972800" cy="249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42" indent="-361942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35" indent="-354004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28" indent="-301618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22" indent="-293681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39" indent="-295267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879" indent="-182875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754" indent="-182875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30" indent="-182875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05" indent="-182875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800" dirty="0"/>
              <a:t>4. One virtual platform with virtual tools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single learning management system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synchronous communication platform (e.g., Zoom) accessible through the learning management system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74631" lvl="1" indent="0">
              <a:buFont typeface="Arial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498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E61F8-B08B-C343-90DF-A035995B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9693"/>
            <a:ext cx="10972800" cy="684213"/>
          </a:xfrm>
        </p:spPr>
        <p:txBody>
          <a:bodyPr/>
          <a:lstStyle/>
          <a:p>
            <a:r>
              <a:rPr lang="en-US" dirty="0"/>
              <a:t>Recommendations for Online Education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B9B3B-EC08-CB4E-9AFB-F19FFDFC6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782E2A7F-FE61-5A4A-BE5D-4E06462836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8598"/>
            <a:ext cx="10972800" cy="474458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5. Consideration for struggling students and students who have a disability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Different modes of instructional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Extra time for assessments without students having to declare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Some students need different and/or additional requirements for completion of assessments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Flexibility in assignment due dates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Flexibility in exam dates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74631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5677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BAD8-9C2A-9D43-96C6-2C2F4AB6B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6971"/>
            <a:ext cx="10972800" cy="684213"/>
          </a:xfrm>
        </p:spPr>
        <p:txBody>
          <a:bodyPr/>
          <a:lstStyle/>
          <a:p>
            <a:r>
              <a:rPr lang="en-US" sz="3200" dirty="0"/>
              <a:t>Recommendations for the future of post-secondary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0321B-4101-7840-8B87-615E7D5E56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850743"/>
            <a:ext cx="10972800" cy="4888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/>
              <a:t>Equitable access to post-secondary education for all 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In-person courses should offer hybrid learning 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First year students need face-to-face courses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12C47-C455-6E4E-B2F0-59B9E820EB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0184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0C73-15E5-1A4F-9CE9-35581C153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8327"/>
            <a:ext cx="10972800" cy="684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46FC1-E440-0042-AA35-6F2BDD7E21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850743"/>
            <a:ext cx="10972800" cy="488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By giving a voice to post-secondary students, teachers, and online postsecondary teaching experts, our findings could inform policies and practices to improve the accessibility and inclusivity of the future of online, hybrid, and blended education.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CD8ED-C566-6B43-9DC3-9EC60D8CA9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5199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B383-D8E2-F661-3727-F6CE7550B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7930"/>
            <a:ext cx="10972800" cy="68421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Funding Agency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2F0AF-AC57-386E-394E-49CA67F233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 err="1">
                <a:latin typeface="Arial"/>
                <a:cs typeface="Arial"/>
              </a:rPr>
              <a:t>Research</a:t>
            </a:r>
            <a:r>
              <a:rPr lang="fr-CA" dirty="0">
                <a:latin typeface="Arial"/>
                <a:cs typeface="Arial"/>
              </a:rPr>
              <a:t> </a:t>
            </a:r>
            <a:r>
              <a:rPr lang="fr-CA" dirty="0" err="1">
                <a:latin typeface="Arial"/>
                <a:cs typeface="Arial"/>
              </a:rPr>
              <a:t>project</a:t>
            </a:r>
            <a:r>
              <a:rPr lang="fr-CA" dirty="0">
                <a:latin typeface="Arial"/>
                <a:cs typeface="Arial"/>
              </a:rPr>
              <a:t> </a:t>
            </a:r>
            <a:r>
              <a:rPr lang="fr-CA" dirty="0" err="1">
                <a:latin typeface="Arial"/>
                <a:cs typeface="Arial"/>
              </a:rPr>
              <a:t>funded</a:t>
            </a:r>
            <a:r>
              <a:rPr lang="fr-CA" dirty="0">
                <a:latin typeface="Arial"/>
                <a:cs typeface="Arial"/>
              </a:rPr>
              <a:t> by the:</a:t>
            </a:r>
            <a:endParaRPr lang="en-US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fr-CA" sz="3200" dirty="0"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200" dirty="0">
                <a:latin typeface="Arial"/>
                <a:cs typeface="Arial"/>
              </a:rPr>
              <a:t>Ministère de l’Éducation et de </a:t>
            </a:r>
            <a:endParaRPr lang="en-US" sz="3200" dirty="0"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200" dirty="0">
                <a:latin typeface="Arial"/>
                <a:cs typeface="Arial"/>
              </a:rPr>
              <a:t>l’Enseignement Supérieur du Québec</a:t>
            </a:r>
            <a:endParaRPr lang="en-US" sz="3200"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200" dirty="0">
                <a:latin typeface="Arial"/>
                <a:cs typeface="Arial"/>
              </a:rPr>
              <a:t>et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200" dirty="0">
                <a:latin typeface="Arial"/>
                <a:cs typeface="Arial"/>
              </a:rPr>
              <a:t>Les Fonds de Recherche du Québec – Société et Culture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76748-35D6-17A2-EBFF-C0BCC6A2C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16</a:t>
            </a:fld>
            <a:endParaRPr lang="fr-FR" altLang="fr-FR"/>
          </a:p>
        </p:txBody>
      </p:sp>
      <p:pic>
        <p:nvPicPr>
          <p:cNvPr id="5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117CA5B-A54D-DE04-13F6-77B5C7654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672" y="4539961"/>
            <a:ext cx="2743200" cy="1047750"/>
          </a:xfrm>
          <a:prstGeom prst="rect">
            <a:avLst/>
          </a:prstGeom>
        </p:spPr>
      </p:pic>
      <p:pic>
        <p:nvPicPr>
          <p:cNvPr id="6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C51774F-D655-3734-1BAC-4E4349EA3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011" y="4385107"/>
            <a:ext cx="267652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3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1200" y="369312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400" noProof="0"/>
              <a:t>Thank You! </a:t>
            </a:r>
            <a:r>
              <a:rPr lang="en-US" sz="4400"/>
              <a:t>Questions?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6410DD-02E1-472E-AA80-8C6B9E4A9220}"/>
              </a:ext>
            </a:extLst>
          </p:cNvPr>
          <p:cNvSpPr txBox="1"/>
          <p:nvPr/>
        </p:nvSpPr>
        <p:spPr>
          <a:xfrm>
            <a:off x="547414" y="4560290"/>
            <a:ext cx="1153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Olivia Ruffolo : </a:t>
            </a:r>
            <a:r>
              <a:rPr lang="en-US" sz="2800" dirty="0">
                <a:solidFill>
                  <a:srgbClr val="002060"/>
                </a:solidFill>
                <a:latin typeface="Tahoma" pitchFamily="34" charset="0"/>
                <a:cs typeface="Arial" charset="0"/>
                <a:hlinkClick r:id="rId3"/>
              </a:rPr>
              <a:t>oruffolo@dawsoncollege.qc.ca</a:t>
            </a:r>
            <a:endParaRPr lang="en-US" sz="2800" dirty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Anick Legault, Ph.D. : </a:t>
            </a:r>
            <a:r>
              <a:rPr lang="en-US" sz="2800" dirty="0">
                <a:solidFill>
                  <a:srgbClr val="002060"/>
                </a:solidFill>
                <a:latin typeface="Tahoma" pitchFamily="34" charset="0"/>
                <a:cs typeface="Arial" charset="0"/>
                <a:hlinkClick r:id="rId4"/>
              </a:rPr>
              <a:t>aclegault@dawsoncollege.qc.ca</a:t>
            </a:r>
            <a:r>
              <a:rPr lang="en-US" sz="2800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 </a:t>
            </a:r>
            <a:endParaRPr lang="en-CA" sz="2800" dirty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21CF23-ED74-4BDE-940B-86BD2831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7F1901-9C5F-4113-B2E6-5B40EFCA8483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2050" name="Picture 2" descr="Image of raised hands to signify questions.">
            <a:extLst>
              <a:ext uri="{FF2B5EF4-FFF2-40B4-BE49-F238E27FC236}">
                <a16:creationId xmlns:a16="http://schemas.microsoft.com/office/drawing/2014/main" id="{B15C0FBA-84CF-8943-A58F-70F9BEA7C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948" y="1394847"/>
            <a:ext cx="2651639" cy="264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88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8"/>
    </mc:Choice>
    <mc:Fallback xmlns="">
      <p:transition spd="slow" advTm="62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7EA1D-C199-4511-BAE2-1A49BEB67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4434" y="335135"/>
            <a:ext cx="2203132" cy="635000"/>
          </a:xfrm>
        </p:spPr>
        <p:txBody>
          <a:bodyPr>
            <a:normAutofit fontScale="90000"/>
          </a:bodyPr>
          <a:lstStyle/>
          <a:p>
            <a:r>
              <a:rPr lang="en-CA" dirty="0"/>
              <a:t>Agenda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44BFE-A85C-4D96-8BF1-566066D1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7F1901-9C5F-4113-B2E6-5B40EFCA8483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A82E3-400C-EE43-B586-EE36459462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62373"/>
            <a:ext cx="10972800" cy="519397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Goal: 			Understand post-secondary students’ and teachers’ needs, 			</a:t>
            </a:r>
            <a:r>
              <a:rPr lang="en-US" sz="2400" u="sng" dirty="0"/>
              <a:t>during emergency online learning </a:t>
            </a:r>
            <a:r>
              <a:rPr lang="en-US" sz="2400" dirty="0"/>
              <a:t>and </a:t>
            </a:r>
            <a:r>
              <a:rPr lang="en-US" sz="2400" u="sng" dirty="0"/>
              <a:t>during the return to </a:t>
            </a:r>
            <a:r>
              <a:rPr lang="en-US" sz="2400" dirty="0"/>
              <a:t>			</a:t>
            </a:r>
            <a:r>
              <a:rPr lang="en-US" sz="2400" u="sng" dirty="0"/>
              <a:t>in-person</a:t>
            </a:r>
            <a:r>
              <a:rPr lang="en-US" sz="2400" dirty="0"/>
              <a:t> learning.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Data collection: 	Advisory board meetings with students and teachers </a:t>
            </a:r>
          </a:p>
          <a:p>
            <a:pPr marL="0" indent="0">
              <a:buNone/>
            </a:pPr>
            <a:r>
              <a:rPr lang="en-US" sz="2400" dirty="0"/>
              <a:t>			Interviews with online teaching experts 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Results: 		Lived student and teacher experiences</a:t>
            </a:r>
          </a:p>
          <a:p>
            <a:pPr marL="0" indent="0">
              <a:buNone/>
            </a:pPr>
            <a:r>
              <a:rPr lang="en-US" sz="2400" dirty="0"/>
              <a:t>			Student’s desires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Recommendations from online experts and takeaways for the future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09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D737-8584-F44D-A84E-1269D090D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88327"/>
            <a:ext cx="10972800" cy="684213"/>
          </a:xfrm>
        </p:spPr>
        <p:txBody>
          <a:bodyPr/>
          <a:lstStyle/>
          <a:p>
            <a:r>
              <a:rPr lang="en-US" dirty="0"/>
              <a:t>Advisory Board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9063D-6B76-2948-B4AD-8A2EA83C275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Participation criteria: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i="1" dirty="0"/>
              <a:t>n = 17 students, n = 17 teachers</a:t>
            </a:r>
          </a:p>
          <a:p>
            <a:endParaRPr lang="en-US" sz="2800" i="1" dirty="0"/>
          </a:p>
          <a:p>
            <a:r>
              <a:rPr lang="en-US" sz="2800" dirty="0"/>
              <a:t>Criteria: having studied/taught online during the pandemic</a:t>
            </a:r>
          </a:p>
          <a:p>
            <a:endParaRPr lang="en-US" sz="2800" dirty="0"/>
          </a:p>
          <a:p>
            <a:r>
              <a:rPr lang="en-US" sz="2800" dirty="0"/>
              <a:t>4 sessions (2 in English, 2 in French)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CC850-3742-D04F-B502-CF64690D0F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459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81CF7-16E6-9744-8809-2C76012E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8327"/>
            <a:ext cx="10972800" cy="684213"/>
          </a:xfrm>
        </p:spPr>
        <p:txBody>
          <a:bodyPr/>
          <a:lstStyle/>
          <a:p>
            <a:r>
              <a:rPr lang="en-US" dirty="0"/>
              <a:t>Advisory Board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A0675-DBC5-4E42-8886-43E9AAA1B7C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Themes of questions:</a:t>
            </a:r>
          </a:p>
          <a:p>
            <a:pPr marL="742950" indent="-742950">
              <a:buAutoNum type="arabicPeriod"/>
            </a:pPr>
            <a:r>
              <a:rPr lang="en-US" sz="2800" dirty="0">
                <a:latin typeface="Arial"/>
                <a:cs typeface="Arial"/>
              </a:rPr>
              <a:t>The transition to emergency online learning </a:t>
            </a:r>
            <a:endParaRPr lang="en-US" sz="2800" dirty="0"/>
          </a:p>
          <a:p>
            <a:pPr marL="742950" indent="-742950">
              <a:buAutoNum type="arabicPeriod"/>
            </a:pPr>
            <a:r>
              <a:rPr lang="en-US" sz="2800" dirty="0"/>
              <a:t>How to learn/teach online</a:t>
            </a:r>
          </a:p>
          <a:p>
            <a:pPr marL="742950" indent="-742950">
              <a:buAutoNum type="arabicPeriod"/>
            </a:pPr>
            <a:r>
              <a:rPr lang="en-US" sz="2800" dirty="0"/>
              <a:t>Accessibility of online courses</a:t>
            </a:r>
          </a:p>
          <a:p>
            <a:pPr marL="742950" indent="-742950">
              <a:buAutoNum type="arabicPeriod"/>
            </a:pPr>
            <a:r>
              <a:rPr lang="en-US" sz="2800" dirty="0"/>
              <a:t>Online assessments </a:t>
            </a:r>
          </a:p>
          <a:p>
            <a:pPr marL="742950" indent="-742950">
              <a:buAutoNum type="arabicPeriod"/>
            </a:pPr>
            <a:r>
              <a:rPr lang="en-US" sz="2800" dirty="0"/>
              <a:t>Outstanding teachers/professional integration</a:t>
            </a:r>
          </a:p>
          <a:p>
            <a:pPr marL="742950" indent="-742950">
              <a:buAutoNum type="arabicPeriod"/>
            </a:pPr>
            <a:r>
              <a:rPr lang="en-US" sz="2800" dirty="0">
                <a:latin typeface="Arial"/>
                <a:cs typeface="Arial"/>
              </a:rPr>
              <a:t>Concerns about the return to in-person learning</a:t>
            </a:r>
          </a:p>
          <a:p>
            <a:pPr marL="742950" indent="-742950">
              <a:buAutoNum type="arabicPeriod"/>
            </a:pPr>
            <a:r>
              <a:rPr lang="en-US" sz="2800" dirty="0"/>
              <a:t>The vision of the future of education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5FEDF-5C4D-054F-AB2F-9BA7D1ACF7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824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9D152-B5CF-A849-B47B-CB8DAFB3B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2299"/>
            <a:ext cx="10972800" cy="684213"/>
          </a:xfrm>
        </p:spPr>
        <p:txBody>
          <a:bodyPr/>
          <a:lstStyle/>
          <a:p>
            <a:r>
              <a:rPr lang="en-US" dirty="0"/>
              <a:t>Lived Students’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E4E42-6CA5-FC4F-863E-28E92B1161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    </a:t>
            </a:r>
          </a:p>
          <a:p>
            <a:pPr marL="0" indent="0">
              <a:buNone/>
            </a:pPr>
            <a:r>
              <a:rPr lang="en-US" sz="3200" dirty="0">
                <a:latin typeface="Arial"/>
                <a:cs typeface="Arial"/>
              </a:rPr>
              <a:t>    </a:t>
            </a:r>
            <a:r>
              <a:rPr lang="en-US" sz="3200" u="sng" dirty="0">
                <a:latin typeface="Arial"/>
                <a:cs typeface="Arial"/>
              </a:rPr>
              <a:t>During the pandemic: Online accessibility</a:t>
            </a:r>
            <a:r>
              <a:rPr lang="en-US" sz="3200" dirty="0">
                <a:latin typeface="Arial"/>
                <a:cs typeface="Arial"/>
              </a:rPr>
              <a:t> </a:t>
            </a:r>
            <a:endParaRPr lang="en-US" sz="3200" dirty="0"/>
          </a:p>
          <a:p>
            <a:pPr marL="361315" indent="-361315"/>
            <a:endParaRPr lang="en-US" dirty="0"/>
          </a:p>
          <a:p>
            <a:pPr marL="361315" indent="-361315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34D2A-3BF9-CC4C-B3C1-1F9406BB0C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  <p:graphicFrame>
        <p:nvGraphicFramePr>
          <p:cNvPr id="5" name="Table 4" descr="Table of accessible and non-accessible pedagogical practices. On the left are the accessible pedagogical practices: flexibility in due dates, recorded lectures and access to course notes and/or PowerPoint slides, and/or Zoom captions. On the right are the non-accessible pedagogical practices: Internet connection problems and proctored exams.">
            <a:extLst>
              <a:ext uri="{FF2B5EF4-FFF2-40B4-BE49-F238E27FC236}">
                <a16:creationId xmlns:a16="http://schemas.microsoft.com/office/drawing/2014/main" id="{DFDAB87F-E0C2-E348-9A07-B77C3AAC5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90360"/>
              </p:ext>
            </p:extLst>
          </p:nvPr>
        </p:nvGraphicFramePr>
        <p:xfrm>
          <a:off x="1036664" y="3121903"/>
          <a:ext cx="10118672" cy="2674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336">
                  <a:extLst>
                    <a:ext uri="{9D8B030D-6E8A-4147-A177-3AD203B41FA5}">
                      <a16:colId xmlns:a16="http://schemas.microsoft.com/office/drawing/2014/main" val="2759753373"/>
                    </a:ext>
                  </a:extLst>
                </a:gridCol>
                <a:gridCol w="5059336">
                  <a:extLst>
                    <a:ext uri="{9D8B030D-6E8A-4147-A177-3AD203B41FA5}">
                      <a16:colId xmlns:a16="http://schemas.microsoft.com/office/drawing/2014/main" val="4041613758"/>
                    </a:ext>
                  </a:extLst>
                </a:gridCol>
              </a:tblGrid>
              <a:tr h="6799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Accessible pedagogical practices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Non-accessible pedagogical practices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816237"/>
                  </a:ext>
                </a:extLst>
              </a:tr>
              <a:tr h="199446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Flexibility in due dates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Recorded lectures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Access to course notes and/or PowerPoint slides and/or Zoom captions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Internet connection problems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Proctored exams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03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62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2DE1-6A28-6B45-AB8A-6453F0E6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8327"/>
            <a:ext cx="10972800" cy="684213"/>
          </a:xfrm>
        </p:spPr>
        <p:txBody>
          <a:bodyPr/>
          <a:lstStyle/>
          <a:p>
            <a:r>
              <a:rPr lang="en-US" dirty="0"/>
              <a:t>Lived Students’ and Teachers’ Experiences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0492-B268-C249-B546-3E4ABC2201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464980"/>
            <a:ext cx="10972800" cy="4888200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/>
              <a:t>During the pandemic: Online</a:t>
            </a:r>
          </a:p>
          <a:p>
            <a:r>
              <a:rPr lang="en-US" sz="2800" dirty="0"/>
              <a:t>Previous experience with online courses helped</a:t>
            </a:r>
          </a:p>
          <a:p>
            <a:r>
              <a:rPr lang="en-US" sz="2800" dirty="0"/>
              <a:t>Majority felt more or less supported </a:t>
            </a:r>
          </a:p>
          <a:p>
            <a:r>
              <a:rPr lang="en-US" sz="2800" dirty="0"/>
              <a:t>Concerns:</a:t>
            </a:r>
          </a:p>
          <a:p>
            <a:pPr marL="0" indent="0">
              <a:buNone/>
            </a:pPr>
            <a:r>
              <a:rPr lang="en-US" sz="2800" dirty="0"/>
              <a:t>	- Mental health</a:t>
            </a:r>
          </a:p>
          <a:p>
            <a:pPr marL="0" indent="0">
              <a:buNone/>
            </a:pPr>
            <a:r>
              <a:rPr lang="en-US" sz="2800" dirty="0"/>
              <a:t>	- Motivation and procrastination</a:t>
            </a:r>
          </a:p>
          <a:p>
            <a:pPr marL="0" indent="0">
              <a:buNone/>
            </a:pPr>
            <a:r>
              <a:rPr lang="en-US" sz="2800" dirty="0"/>
              <a:t>	- Change in assessment format </a:t>
            </a:r>
          </a:p>
          <a:p>
            <a:pPr marL="0" indent="0">
              <a:buNone/>
            </a:pPr>
            <a:r>
              <a:rPr lang="en-US" sz="2800" dirty="0"/>
              <a:t>	- Grades suffered </a:t>
            </a:r>
          </a:p>
          <a:p>
            <a:pPr marL="0" indent="0">
              <a:buNone/>
            </a:pPr>
            <a:r>
              <a:rPr lang="en-US" sz="2800" dirty="0"/>
              <a:t>	- Cheating and/or plagiarism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80E58-A2A1-A64B-8C83-6929F7F00E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393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6DAD-EF0B-4C43-8C92-124AD2D19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8327"/>
            <a:ext cx="10972800" cy="684213"/>
          </a:xfrm>
        </p:spPr>
        <p:txBody>
          <a:bodyPr/>
          <a:lstStyle/>
          <a:p>
            <a:r>
              <a:rPr lang="en-US" dirty="0"/>
              <a:t>Lived</a:t>
            </a:r>
            <a:r>
              <a:rPr lang="en-US" sz="3600" dirty="0"/>
              <a:t> </a:t>
            </a:r>
            <a:r>
              <a:rPr lang="en-US" dirty="0"/>
              <a:t>Students</a:t>
            </a:r>
            <a:r>
              <a:rPr lang="en-US" sz="3600" dirty="0"/>
              <a:t>’ and Teachers’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820FC-BA80-FC43-8069-210BD0A649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57861"/>
            <a:ext cx="10972800" cy="4888200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/>
              <a:t>During the return to in-person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Concerns:</a:t>
            </a:r>
          </a:p>
          <a:p>
            <a:pPr marL="0" indent="0">
              <a:buNone/>
            </a:pPr>
            <a:r>
              <a:rPr lang="en-US" sz="2800" dirty="0"/>
              <a:t>  	- Self-care</a:t>
            </a:r>
          </a:p>
          <a:p>
            <a:pPr marL="0" indent="0">
              <a:buNone/>
            </a:pPr>
            <a:r>
              <a:rPr lang="en-US" sz="2800" dirty="0"/>
              <a:t>	- Commute</a:t>
            </a:r>
          </a:p>
          <a:p>
            <a:pPr marL="0" indent="0">
              <a:buNone/>
            </a:pPr>
            <a:r>
              <a:rPr lang="en-US" sz="2800" dirty="0"/>
              <a:t>	- COVID-19</a:t>
            </a:r>
          </a:p>
          <a:p>
            <a:pPr marL="0" indent="0">
              <a:buNone/>
            </a:pPr>
            <a:r>
              <a:rPr lang="en-US" sz="2800" dirty="0"/>
              <a:t>	- Ability to socialize (*students)</a:t>
            </a:r>
          </a:p>
          <a:p>
            <a:pPr marL="0" indent="0">
              <a:buNone/>
            </a:pPr>
            <a:r>
              <a:rPr lang="en-US" sz="2800" dirty="0"/>
              <a:t> 	- Ability to study for closed book exams (*students)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52250-F8EF-6E4C-800B-AD9470CDB7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775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D514-11C1-0542-B184-EAA504AE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8327"/>
            <a:ext cx="10972800" cy="684213"/>
          </a:xfrm>
        </p:spPr>
        <p:txBody>
          <a:bodyPr/>
          <a:lstStyle/>
          <a:p>
            <a:r>
              <a:rPr lang="en-US" dirty="0"/>
              <a:t>Students’ Desires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8FFEC-01D7-4C45-A539-19F33CA002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For online courses: </a:t>
            </a:r>
          </a:p>
          <a:p>
            <a:pPr marL="361315" indent="-361315"/>
            <a:r>
              <a:rPr lang="en-US" sz="2800" dirty="0"/>
              <a:t>Flexibility of exam/evaluation formats and due dates</a:t>
            </a:r>
          </a:p>
          <a:p>
            <a:pPr marL="361315" indent="-361315"/>
            <a:r>
              <a:rPr lang="en-US" sz="2800" dirty="0"/>
              <a:t>Openness to students’ needs (mental health and academic)</a:t>
            </a:r>
          </a:p>
          <a:p>
            <a:pPr marL="361315" indent="-361315"/>
            <a:r>
              <a:rPr lang="en-US" sz="2800" dirty="0"/>
              <a:t>Encouraging course engagement </a:t>
            </a:r>
          </a:p>
          <a:p>
            <a:pPr marL="361315" indent="-361315"/>
            <a:endParaRPr lang="en-US" sz="2800" dirty="0"/>
          </a:p>
          <a:p>
            <a:pPr marL="0" indent="0">
              <a:buNone/>
            </a:pPr>
            <a:r>
              <a:rPr lang="en-US" sz="3200" dirty="0"/>
              <a:t>For in-person courses:</a:t>
            </a:r>
            <a:endParaRPr lang="en-US" dirty="0"/>
          </a:p>
          <a:p>
            <a:pPr marL="361315" indent="-361315"/>
            <a:r>
              <a:rPr lang="en-US" sz="2800" dirty="0">
                <a:latin typeface="Arial"/>
                <a:cs typeface="Arial"/>
              </a:rPr>
              <a:t>Hybrid mode of teaching, with exceptions (physical education, nursing, labs, etc.</a:t>
            </a:r>
            <a:endParaRPr lang="en-US" sz="2800" dirty="0">
              <a:solidFill>
                <a:schemeClr val="tx1"/>
              </a:solidFill>
            </a:endParaRPr>
          </a:p>
          <a:p>
            <a:pPr marL="361315" indent="-361315"/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Ability to follow some of their courses online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7E0F7-167D-EB4E-967F-9876C3FD2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870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4623E-F5D6-6843-9387-90F713A3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15850"/>
            <a:ext cx="10972800" cy="1338639"/>
          </a:xfrm>
        </p:spPr>
        <p:txBody>
          <a:bodyPr/>
          <a:lstStyle/>
          <a:p>
            <a:r>
              <a:rPr lang="en-US" dirty="0"/>
              <a:t>Recommendations from Online Education Experts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1CF7E-50BF-DC4A-9E8F-90CCAEDA56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355629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826</Words>
  <Application>Microsoft Office PowerPoint</Application>
  <PresentationFormat>Widescreen</PresentationFormat>
  <Paragraphs>149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Courier New</vt:lpstr>
      <vt:lpstr>Gill Sans MT</vt:lpstr>
      <vt:lpstr>Tahoma</vt:lpstr>
      <vt:lpstr>Wingdings 3</vt:lpstr>
      <vt:lpstr>Office Theme</vt:lpstr>
      <vt:lpstr>Origine</vt:lpstr>
      <vt:lpstr>Online learning during the COVID-19 pandemic: Feedback from students and teachers, and recommendations from experts</vt:lpstr>
      <vt:lpstr>Agenda</vt:lpstr>
      <vt:lpstr>Advisory Board Meetings</vt:lpstr>
      <vt:lpstr>Advisory Board Meetings</vt:lpstr>
      <vt:lpstr>Lived Students’ Experiences</vt:lpstr>
      <vt:lpstr>Lived Students’ and Teachers’ Experiences </vt:lpstr>
      <vt:lpstr>Lived Students’ and Teachers’ Experiences</vt:lpstr>
      <vt:lpstr>Students’ Desires</vt:lpstr>
      <vt:lpstr>Recommendations from Online Education Experts</vt:lpstr>
      <vt:lpstr>Interviews with Online Education Experts</vt:lpstr>
      <vt:lpstr>Recommendations for Online Education</vt:lpstr>
      <vt:lpstr>Recommendations for Online Education</vt:lpstr>
      <vt:lpstr>Recommendations for Online Education</vt:lpstr>
      <vt:lpstr>Recommendations for the future of post-secondary education</vt:lpstr>
      <vt:lpstr>Conclusion</vt:lpstr>
      <vt:lpstr>Funding Agency</vt:lpstr>
      <vt:lpstr>Thank You!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Browser Extensions as AT:  Are We There Yet?</dc:title>
  <dc:creator>rosie arcuri</dc:creator>
  <cp:lastModifiedBy>Adaptech Research Network</cp:lastModifiedBy>
  <cp:revision>74</cp:revision>
  <dcterms:created xsi:type="dcterms:W3CDTF">2022-03-03T04:53:49Z</dcterms:created>
  <dcterms:modified xsi:type="dcterms:W3CDTF">2022-06-07T16:53:20Z</dcterms:modified>
</cp:coreProperties>
</file>