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3"/>
  </p:notesMasterIdLst>
  <p:handoutMasterIdLst>
    <p:handoutMasterId r:id="rId24"/>
  </p:handoutMasterIdLst>
  <p:sldIdLst>
    <p:sldId id="354" r:id="rId5"/>
    <p:sldId id="346" r:id="rId6"/>
    <p:sldId id="417" r:id="rId7"/>
    <p:sldId id="418" r:id="rId8"/>
    <p:sldId id="419" r:id="rId9"/>
    <p:sldId id="421" r:id="rId10"/>
    <p:sldId id="423" r:id="rId11"/>
    <p:sldId id="422" r:id="rId12"/>
    <p:sldId id="424" r:id="rId13"/>
    <p:sldId id="437" r:id="rId14"/>
    <p:sldId id="425" r:id="rId15"/>
    <p:sldId id="435" r:id="rId16"/>
    <p:sldId id="436" r:id="rId17"/>
    <p:sldId id="407" r:id="rId18"/>
    <p:sldId id="432" r:id="rId19"/>
    <p:sldId id="433" r:id="rId20"/>
    <p:sldId id="431" r:id="rId21"/>
    <p:sldId id="401" r:id="rId22"/>
  </p:sldIdLst>
  <p:sldSz cx="12192000" cy="6858000"/>
  <p:notesSz cx="7010400" cy="92964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ck C. Legault" initials="ACL" lastIdx="1" clrIdx="0">
    <p:extLst>
      <p:ext uri="{19B8F6BF-5375-455C-9EA6-DF929625EA0E}">
        <p15:presenceInfo xmlns:p15="http://schemas.microsoft.com/office/powerpoint/2012/main" userId="S::aclegault@dawsoncollege.qc.ca::416d2180-729d-4e77-9aba-a16c56ca89a9" providerId="AD"/>
      </p:ext>
    </p:extLst>
  </p:cmAuthor>
  <p:cmAuthor id="2" name="Adaptech Research Network" initials="ARN" lastIdx="4" clrIdx="1">
    <p:extLst>
      <p:ext uri="{19B8F6BF-5375-455C-9EA6-DF929625EA0E}">
        <p15:presenceInfo xmlns:p15="http://schemas.microsoft.com/office/powerpoint/2012/main" userId="1d07d7e648b1b8db" providerId="Windows Live"/>
      </p:ext>
    </p:extLst>
  </p:cmAuthor>
  <p:cmAuthor id="3" name="Catherine S. Fichten, Dr." initials="CSFD" lastIdx="1" clrIdx="2">
    <p:extLst>
      <p:ext uri="{19B8F6BF-5375-455C-9EA6-DF929625EA0E}">
        <p15:presenceInfo xmlns:p15="http://schemas.microsoft.com/office/powerpoint/2012/main" userId="Catherine S. Fichten, D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33CC"/>
    <a:srgbClr val="C91103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4" autoAdjust="0"/>
    <p:restoredTop sz="93703" autoAdjust="0"/>
  </p:normalViewPr>
  <p:slideViewPr>
    <p:cSldViewPr snapToGrid="0">
      <p:cViewPr varScale="1">
        <p:scale>
          <a:sx n="104" d="100"/>
          <a:sy n="104" d="100"/>
        </p:scale>
        <p:origin x="208" y="2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12" y="0"/>
            <a:ext cx="3038595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584"/>
            <a:ext cx="3037401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12" y="8831584"/>
            <a:ext cx="3038595" cy="46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4164601-6281-47D0-921F-0F42C8F89E2C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0112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002" y="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5" y="4415791"/>
            <a:ext cx="514159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002" y="8831580"/>
            <a:ext cx="3037401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AE4E70F-697E-4098-ACB2-62C4FAF0F95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44553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6288" y="1200150"/>
            <a:ext cx="5762625" cy="32416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7059" indent="-287331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49321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09049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68777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28506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88235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47963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07691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35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68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18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3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7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0974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24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/>
              <a:t>Add alt Text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32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7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7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5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73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9408-29BC-4338-B6E5-A4E428E05B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9717" y="3648080"/>
            <a:ext cx="10447867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120215" y="3648074"/>
            <a:ext cx="10448392" cy="122872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120217" y="5034508"/>
            <a:ext cx="10448393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37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972800" cy="4888200"/>
          </a:xfrm>
        </p:spPr>
        <p:txBody>
          <a:bodyPr/>
          <a:lstStyle>
            <a:lvl1pPr marL="361942" indent="-361942">
              <a:buSzPct val="110000"/>
              <a:defRPr/>
            </a:lvl1pPr>
            <a:lvl2pPr marL="628635" indent="-354004">
              <a:buSzPct val="110000"/>
              <a:defRPr sz="3200"/>
            </a:lvl2pPr>
            <a:lvl3pPr marL="895328" indent="-301618">
              <a:buSzPct val="110000"/>
              <a:defRPr sz="2800"/>
            </a:lvl3pPr>
            <a:lvl4pPr marL="1162022" indent="-293681">
              <a:buSzPct val="110000"/>
              <a:defRPr sz="2400"/>
            </a:lvl4pPr>
            <a:lvl5pPr marL="1438239" indent="-295267">
              <a:buSzPct val="110000"/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11506200" y="6353180"/>
            <a:ext cx="685800" cy="385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281582-CF13-4328-AE52-164E8406DB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4D1017-E43F-9E7F-D327-8D7223C7DCB5}"/>
              </a:ext>
            </a:extLst>
          </p:cNvPr>
          <p:cNvSpPr txBox="1"/>
          <p:nvPr userDrawn="1"/>
        </p:nvSpPr>
        <p:spPr>
          <a:xfrm>
            <a:off x="4062548" y="6262135"/>
            <a:ext cx="406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http://wwwadaptechorg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B644A5-9080-062A-4DA7-5B5E398749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03" y="6262135"/>
            <a:ext cx="460052" cy="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7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23392" y="332111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950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152402"/>
            <a:ext cx="10972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533400" y="1177863"/>
            <a:ext cx="10972800" cy="478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64704" y="6356355"/>
            <a:ext cx="10546241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1506200" y="6469068"/>
            <a:ext cx="68580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72234017-407F-42B7-9DEE-7B59F45BBA7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609600" y="6198503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609600" y="1125538"/>
            <a:ext cx="109728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8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79" indent="-357179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284" indent="-347654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677" indent="-307967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784" indent="-298443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890" indent="-288918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rgbClr val="072C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879" indent="-18287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754" indent="-18287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30" indent="-18287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05" indent="-18287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0218" y="811926"/>
            <a:ext cx="11425382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b="0">
                <a:solidFill>
                  <a:srgbClr val="0033CC"/>
                </a:solidFill>
                <a:effectLst/>
              </a:rPr>
              <a:t>Using Alt Text and the Check Accessibility</a:t>
            </a:r>
            <a:br>
              <a:rPr lang="en-US" sz="4400" b="0">
                <a:solidFill>
                  <a:srgbClr val="0033CC"/>
                </a:solidFill>
                <a:effectLst/>
              </a:rPr>
            </a:br>
            <a:r>
              <a:rPr lang="en-US" sz="4400" b="0">
                <a:solidFill>
                  <a:srgbClr val="0033CC"/>
                </a:solidFill>
                <a:effectLst/>
              </a:rPr>
              <a:t>Features in PowerPoint</a:t>
            </a:r>
          </a:p>
        </p:txBody>
      </p:sp>
      <p:sp>
        <p:nvSpPr>
          <p:cNvPr id="7" name="object 4" descr="Logo of Dawson College">
            <a:extLst>
              <a:ext uri="{FF2B5EF4-FFF2-40B4-BE49-F238E27FC236}">
                <a16:creationId xmlns:a16="http://schemas.microsoft.com/office/drawing/2014/main" id="{63B09A1F-0D22-99C1-D055-5328982A09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4303" y="2736483"/>
            <a:ext cx="11923394" cy="2941831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3200" spc="-5" dirty="0">
                <a:solidFill>
                  <a:srgbClr val="0033CC"/>
                </a:solidFill>
                <a:latin typeface="Arial"/>
                <a:cs typeface="Arial"/>
              </a:rPr>
              <a:t>Roberta Thomson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3200" spc="-5" dirty="0">
                <a:solidFill>
                  <a:srgbClr val="0033CC"/>
                </a:solidFill>
                <a:latin typeface="Arial"/>
                <a:cs typeface="Arial"/>
              </a:rPr>
              <a:t>Adaptech Research Network</a:t>
            </a:r>
          </a:p>
          <a:p>
            <a:pPr marL="252095" marR="5080" indent="-3810" algn="ctr">
              <a:lnSpc>
                <a:spcPts val="4000"/>
              </a:lnSpc>
              <a:spcBef>
                <a:spcPts val="500"/>
              </a:spcBef>
            </a:pPr>
            <a:r>
              <a:rPr lang="en-US" sz="3200" spc="-5" dirty="0">
                <a:solidFill>
                  <a:srgbClr val="0033CC"/>
                </a:solidFill>
                <a:latin typeface="Arial"/>
                <a:cs typeface="Arial"/>
              </a:rPr>
              <a:t>Funding: Entente Canada Quebec (ECQ)</a:t>
            </a:r>
          </a:p>
          <a:p>
            <a:pPr marR="381635" algn="ctr">
              <a:lnSpc>
                <a:spcPct val="100000"/>
              </a:lnSpc>
              <a:spcBef>
                <a:spcPts val="1585"/>
              </a:spcBef>
            </a:pPr>
            <a:endParaRPr lang="en-CA" sz="2600" dirty="0">
              <a:latin typeface="Arial"/>
              <a:cs typeface="Arial"/>
            </a:endParaRPr>
          </a:p>
          <a:p>
            <a:pPr marR="381635" algn="ctr">
              <a:lnSpc>
                <a:spcPct val="100000"/>
              </a:lnSpc>
              <a:spcBef>
                <a:spcPts val="1585"/>
              </a:spcBef>
            </a:pPr>
            <a:endParaRPr sz="2600" dirty="0">
              <a:latin typeface="Arial"/>
              <a:cs typeface="Arial"/>
            </a:endParaRPr>
          </a:p>
        </p:txBody>
      </p:sp>
      <p:pic>
        <p:nvPicPr>
          <p:cNvPr id="12" name="Picture 11" descr="Logo of Adaptech Research Lab">
            <a:extLst>
              <a:ext uri="{FF2B5EF4-FFF2-40B4-BE49-F238E27FC236}">
                <a16:creationId xmlns:a16="http://schemas.microsoft.com/office/drawing/2014/main" id="{32EDF248-DF6A-01D5-154F-6DCE0A50963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79" y="5797049"/>
            <a:ext cx="567559" cy="631477"/>
          </a:xfrm>
          <a:prstGeom prst="rect">
            <a:avLst/>
          </a:prstGeom>
        </p:spPr>
      </p:pic>
      <p:sp>
        <p:nvSpPr>
          <p:cNvPr id="4101" name="Connecteur droi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708920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" descr="Attribution - Non Commercial- No Derivatives 4.0 International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53" y="6115126"/>
            <a:ext cx="801064" cy="2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Logo of Dawson College ">
            <a:extLst>
              <a:ext uri="{FF2B5EF4-FFF2-40B4-BE49-F238E27FC236}">
                <a16:creationId xmlns:a16="http://schemas.microsoft.com/office/drawing/2014/main" id="{AE702045-8CF7-4009-243E-8BA33BC91B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0745" y="5981491"/>
            <a:ext cx="1291776" cy="39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8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54"/>
    </mc:Choice>
    <mc:Fallback xmlns="">
      <p:transition spd="slow" advTm="232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F8579-3E02-111B-8A36-42AD632A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Accessibility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133D-192E-5271-7996-647C9C2D97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7026442" cy="1742454"/>
          </a:xfrm>
        </p:spPr>
        <p:txBody>
          <a:bodyPr/>
          <a:lstStyle/>
          <a:p>
            <a:r>
              <a:rPr lang="en-US" sz="3200" b="0" i="0" u="none" strike="noStrike" dirty="0">
                <a:solidFill>
                  <a:srgbClr val="072C62"/>
                </a:solidFill>
                <a:effectLst/>
                <a:latin typeface="Calibri" panose="020F0502020204030204" pitchFamily="34" charset="0"/>
              </a:rPr>
              <a:t>You can also type “Accessibility" into the search bar on top of the screen to Review Accessibility</a:t>
            </a:r>
            <a:endParaRPr lang="en-CA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A9B8E-27FD-E6C1-2F23-FDB207CE1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AA5D9C8-13EF-C490-A519-9EAD107931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9064" y="1268760"/>
            <a:ext cx="2884218" cy="353972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3A775A-D6E4-8C6C-81D9-C79DBC5CB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7267903" y="1497724"/>
            <a:ext cx="1497725" cy="204952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13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315718"/>
            <a:ext cx="10932795" cy="615553"/>
          </a:xfrm>
        </p:spPr>
        <p:txBody>
          <a:bodyPr/>
          <a:lstStyle/>
          <a:p>
            <a:pPr algn="ctr"/>
            <a:r>
              <a:rPr lang="en-US"/>
              <a:t>Review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9" y="1335627"/>
            <a:ext cx="6419095" cy="149481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“Check Accessibility” will open the Accessibility Inspection Results in a pane on the right</a:t>
            </a:r>
          </a:p>
          <a:p>
            <a:pPr>
              <a:spcBef>
                <a:spcPts val="1200"/>
              </a:spcBef>
            </a:pPr>
            <a:endParaRPr lang="en-US" sz="3100" kern="12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A7DFBC-3E68-9965-CF28-960048597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732742" y="1643558"/>
            <a:ext cx="2820516" cy="711473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56093085-7515-700F-184F-2BD84F8EF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3258" y="1296214"/>
            <a:ext cx="1841839" cy="3173288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1CE7815-1F28-7CDA-C815-ADD35BCF6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055083" y="2333517"/>
            <a:ext cx="2251124" cy="677697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61246FA-4E88-2BE9-5F73-1778D1271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074" y="2635418"/>
            <a:ext cx="2647157" cy="2606040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BB498A-B2C6-53D8-317F-22979E017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4637" y="2830443"/>
            <a:ext cx="44055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may show</a:t>
            </a:r>
          </a:p>
          <a:p>
            <a:pPr marL="914400" lvl="1" indent="-4572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Errors, Warnings, Tips and Intelligent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3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433E8-2125-7AC1-4806-4039956C5AA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Errors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5672-1714-CCBB-FCA6-B45F255D3CE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5264436" cy="2160240"/>
          </a:xfrm>
        </p:spPr>
        <p:txBody>
          <a:bodyPr/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 Errors, click on the ‘&gt;’ to see a dropdown list of Missing Object Description errors</a:t>
            </a:r>
            <a:endParaRPr lang="en-CA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E85777C-CA21-064F-7318-1AFA540D2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610486" y="1721087"/>
            <a:ext cx="847895" cy="345874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This is a screenshot of an Errors box showing &gt; missing object description (1)">
            <a:extLst>
              <a:ext uri="{FF2B5EF4-FFF2-40B4-BE49-F238E27FC236}">
                <a16:creationId xmlns:a16="http://schemas.microsoft.com/office/drawing/2014/main" id="{AFBED21D-C047-BA64-8638-2157D556DA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420" y="1268760"/>
            <a:ext cx="4757738" cy="1166992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pic>
        <p:nvPicPr>
          <p:cNvPr id="9" name="Picture 8" descr="This is a screenshot of an Errors box showing &gt; missing object description &gt; Straight arrow connector.">
            <a:extLst>
              <a:ext uri="{FF2B5EF4-FFF2-40B4-BE49-F238E27FC236}">
                <a16:creationId xmlns:a16="http://schemas.microsoft.com/office/drawing/2014/main" id="{7E35996F-50CA-08D1-E12E-3D58CC5A9F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302" y="3110836"/>
            <a:ext cx="4790856" cy="1680204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CA2B6-6B7C-38CD-9960-CEBDD49D57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639DE7-7E50-A119-844F-06FE9D946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511936" y="3083126"/>
            <a:ext cx="2197100" cy="1230346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4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BDDF-3F51-7C78-1C35-6AC5C420D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Accessibility Errors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4FF70-0B4C-AF6B-CE95-F5CCE0EE0DD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268760"/>
            <a:ext cx="10577804" cy="614854"/>
          </a:xfrm>
        </p:spPr>
        <p:txBody>
          <a:bodyPr/>
          <a:lstStyle/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this example, click on “Straight Arrow Connector”</a:t>
            </a:r>
            <a:endParaRPr lang="en-CA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BA22F56-0E3C-A01C-E881-6D7B8D64B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442921" y="2706263"/>
            <a:ext cx="3020166" cy="172424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11C43C1-52AC-C41B-3652-4730C8A13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136" y="1883614"/>
            <a:ext cx="2279962" cy="1645298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BAC3B9-BEC4-F1FD-5A98-D2A4420D955D}"/>
              </a:ext>
            </a:extLst>
          </p:cNvPr>
          <p:cNvSpPr txBox="1"/>
          <p:nvPr/>
        </p:nvSpPr>
        <p:spPr>
          <a:xfrm>
            <a:off x="609600" y="3625220"/>
            <a:ext cx="109728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click on ‘Add a description’ or ‘Mark as Decorative’ </a:t>
            </a:r>
          </a:p>
          <a:p>
            <a:pPr marL="342900" indent="-3429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takes you to the area on this slide to do this</a:t>
            </a:r>
          </a:p>
          <a:p>
            <a:pPr marL="342900" indent="-3429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“Orange arrow pointing to Recommended Actions</a:t>
            </a: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7F375-8015-5AB1-024D-02C3D0E761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281582-CF13-4328-AE52-164E8406DB8F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B288E92-C895-A7B5-136A-EC777573A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465" y="2271981"/>
            <a:ext cx="3639408" cy="1276379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45356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3" y="335406"/>
            <a:ext cx="107219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CA" spc="-10"/>
              <a:t>Accessibility</a:t>
            </a:r>
            <a:r>
              <a:rPr lang="en-CA" b="0" spc="-10"/>
              <a:t> </a:t>
            </a:r>
            <a:r>
              <a:rPr lang="en-CA" spc="-10"/>
              <a:t>Warnings</a:t>
            </a:r>
            <a:endParaRPr spc="-1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F36999F-8170-3BDC-4604-8E11DA5B1C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66648" y="1182826"/>
            <a:ext cx="6588895" cy="1785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42" indent="-361942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35" indent="-35400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28" indent="-30161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22" indent="-293681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39" indent="-295267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look at the Warnings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1 warning for Slide 15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Reading Order</a:t>
            </a:r>
          </a:p>
          <a:p>
            <a:pPr marL="0" indent="0">
              <a:spcBef>
                <a:spcPts val="1200"/>
              </a:spcBef>
              <a:buNone/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6" descr="Screenshot of Warning for Check Reading Order - showing Slide 15">
            <a:extLst>
              <a:ext uri="{FF2B5EF4-FFF2-40B4-BE49-F238E27FC236}">
                <a16:creationId xmlns:a16="http://schemas.microsoft.com/office/drawing/2014/main" id="{913C0666-036D-A8C0-6FF1-A5660E65A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230" y="1277451"/>
            <a:ext cx="3161274" cy="1690411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42F3E3-8795-5459-9E56-7E1FBA9393FF}"/>
              </a:ext>
            </a:extLst>
          </p:cNvPr>
          <p:cNvSpPr txBox="1"/>
          <p:nvPr/>
        </p:nvSpPr>
        <p:spPr>
          <a:xfrm>
            <a:off x="566648" y="3050634"/>
            <a:ext cx="1073535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order is important because screen reading software reads sections in this order</a:t>
            </a:r>
          </a:p>
          <a:p>
            <a:pPr marL="457200" indent="-4572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don’t want the body of the text to be read before the title, for example</a:t>
            </a:r>
          </a:p>
          <a:p>
            <a:pPr marL="457200" indent="-4572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14</a:t>
            </a:fld>
            <a:endParaRPr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064B1C0-6335-D5F8-7A4A-6CE427811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24387" y="2122656"/>
            <a:ext cx="1437230" cy="485633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5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15</a:t>
            </a:fld>
            <a:endParaRPr/>
          </a:p>
        </p:txBody>
      </p:sp>
      <p:pic>
        <p:nvPicPr>
          <p:cNvPr id="5" name="Picture 4" descr="This is a screenshot of a Check Reading Order box on slide 15 showing recommended actions of Verify object order. ">
            <a:extLst>
              <a:ext uri="{FF2B5EF4-FFF2-40B4-BE49-F238E27FC236}">
                <a16:creationId xmlns:a16="http://schemas.microsoft.com/office/drawing/2014/main" id="{3F79EA17-3F7E-176B-32E7-B8F291181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00" y="1457544"/>
            <a:ext cx="2886984" cy="2631366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F36999F-8170-3BDC-4604-8E11DA5B1C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66648" y="1309263"/>
            <a:ext cx="7220992" cy="210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42" indent="-361942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35" indent="-35400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28" indent="-30161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22" indent="-293681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39" indent="-295267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down arrow beside Slide 15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shows the Recommended Actions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Verify object order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3" y="335406"/>
            <a:ext cx="107219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pc="-10" dirty="0"/>
              <a:t>Check Reading Order</a:t>
            </a:r>
            <a:endParaRPr spc="-1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269356-0042-D382-5707-707896F0A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018565" y="2082181"/>
            <a:ext cx="0" cy="449486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078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5013" y="335406"/>
            <a:ext cx="107219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pc="-10" dirty="0"/>
              <a:t>Check Reading Order</a:t>
            </a:r>
            <a:endParaRPr spc="-1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F36999F-8170-3BDC-4604-8E11DA5B1C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66649" y="1182826"/>
            <a:ext cx="7515468" cy="1206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42" indent="-361942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35" indent="-35400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28" indent="-30161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22" indent="-293681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39" indent="-295267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Reading Order shows the order of the objects on slide 15</a:t>
            </a:r>
          </a:p>
          <a:p>
            <a:pPr marL="0" indent="0">
              <a:buNone/>
            </a:pPr>
            <a:endParaRPr lang="en-CA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Screenshot of Reading Order for the slide">
            <a:extLst>
              <a:ext uri="{FF2B5EF4-FFF2-40B4-BE49-F238E27FC236}">
                <a16:creationId xmlns:a16="http://schemas.microsoft.com/office/drawing/2014/main" id="{6530BAA8-C2F1-270D-8972-F76D7708D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388" y="1306896"/>
            <a:ext cx="3007229" cy="2164687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AB4B54-C17C-737A-D910-C6559A79F7AB}"/>
              </a:ext>
            </a:extLst>
          </p:cNvPr>
          <p:cNvSpPr txBox="1"/>
          <p:nvPr/>
        </p:nvSpPr>
        <p:spPr>
          <a:xfrm>
            <a:off x="566649" y="3406696"/>
            <a:ext cx="110587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number on the left shows the corresponding position</a:t>
            </a:r>
          </a:p>
          <a:p>
            <a:pPr marL="342900" indent="-342900"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Correct the order by dragging the object to the place you want or use the small up/down arrows to move the selected object </a:t>
            </a:r>
          </a:p>
          <a:p>
            <a:pPr marL="342900" indent="-342900"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check or uncheck a box whether it is decorative or not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2375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3" y="335406"/>
            <a:ext cx="1072197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CA" spc="-10"/>
              <a:t>Keep in Mind</a:t>
            </a:r>
            <a:endParaRPr spc="-1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F36999F-8170-3BDC-4604-8E11DA5B1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 bwMode="auto">
          <a:xfrm>
            <a:off x="566648" y="1426299"/>
            <a:ext cx="10890340" cy="400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1942" indent="-361942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35" indent="-35400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95328" indent="-301618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2022" indent="-293681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8239" indent="-295267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Accessible slide formatting</a:t>
            </a:r>
            <a:endParaRPr lang="en-US" sz="3200" strike="sngStrike" dirty="0">
              <a:solidFill>
                <a:schemeClr val="bg2">
                  <a:lumMod val="25000"/>
                </a:schemeClr>
              </a:solidFill>
              <a:highlight>
                <a:srgbClr val="00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CA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busy background</a:t>
            </a:r>
          </a:p>
          <a:p>
            <a:pPr lvl="1">
              <a:spcBef>
                <a:spcPts val="1200"/>
              </a:spcBef>
            </a:pPr>
            <a:r>
              <a:rPr lang="en-CA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a sans serif font like Arial or Calibri</a:t>
            </a:r>
          </a:p>
          <a:p>
            <a:pPr lvl="1">
              <a:spcBef>
                <a:spcPts val="1200"/>
              </a:spcBef>
            </a:pPr>
            <a:r>
              <a:rPr lang="en-CA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italics</a:t>
            </a:r>
          </a:p>
          <a:p>
            <a:pPr lvl="1">
              <a:spcBef>
                <a:spcPts val="1200"/>
              </a:spcBef>
            </a:pPr>
            <a:r>
              <a:rPr lang="en-CA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more than 9 words and 7 lines per slide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Microsoft PowerPoint Logo PNG vector in SVG, PDF, AI, CDR format">
            <a:extLst>
              <a:ext uri="{FF2B5EF4-FFF2-40B4-BE49-F238E27FC236}">
                <a16:creationId xmlns:a16="http://schemas.microsoft.com/office/drawing/2014/main" id="{57DAF3DC-8A84-402A-6EEC-CB8AC33AA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491" y="1752180"/>
            <a:ext cx="2238907" cy="16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6621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122CB4-A86D-0880-B978-C0990AE8C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Thank You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2AE4641-4F73-1F93-436B-4E9A6076DD8E}"/>
              </a:ext>
            </a:extLst>
          </p:cNvPr>
          <p:cNvSpPr txBox="1">
            <a:spLocks/>
          </p:cNvSpPr>
          <p:nvPr/>
        </p:nvSpPr>
        <p:spPr>
          <a:xfrm>
            <a:off x="483976" y="1291062"/>
            <a:ext cx="11224047" cy="4888200"/>
          </a:xfrm>
          <a:prstGeom prst="rect">
            <a:avLst/>
          </a:prstGeom>
        </p:spPr>
        <p:txBody>
          <a:bodyPr/>
          <a:lstStyle>
            <a:lvl1pPr marL="357179" indent="-357179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6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2284" indent="-347654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4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01677" indent="-307967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2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66784" indent="-298443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30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431890" indent="-28891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 kern="1200">
                <a:solidFill>
                  <a:srgbClr val="072C6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45879" indent="-182875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754" indent="-182875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30" indent="-182875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05" indent="-182875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Thank you for viewing this short video on using Alt Text and the Check Accessibility Features in PowerPoint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Roberta Thomson, Adaptech Research Network</a:t>
            </a:r>
          </a:p>
          <a:p>
            <a:r>
              <a:rPr lang="en-CA" sz="3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Funding: Entente Canada-Québec (ECQ)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CA" sz="3600" dirty="0">
              <a:effectLst/>
            </a:endParaRPr>
          </a:p>
          <a:p>
            <a:endParaRPr lang="en-CA" sz="3200" dirty="0">
              <a:effectLst/>
            </a:endParaRPr>
          </a:p>
          <a:p>
            <a:endParaRPr lang="en-US" sz="3600" b="0" dirty="0">
              <a:solidFill>
                <a:schemeClr val="tx1"/>
              </a:solidFill>
              <a:effectLst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CA" sz="3600" dirty="0">
              <a:solidFill>
                <a:schemeClr val="tx1"/>
              </a:solidFill>
            </a:endParaRPr>
          </a:p>
          <a:p>
            <a:endParaRPr lang="en-CA" dirty="0"/>
          </a:p>
          <a:p>
            <a:pPr lvl="1">
              <a:spcBef>
                <a:spcPts val="1600"/>
              </a:spcBef>
            </a:pP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84EFA4-6303-5ECF-3174-D348AE1C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3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11432947" cy="3139321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 to this short video on creating PowerPoints that are accessible to a diversity of users</a:t>
            </a:r>
          </a:p>
          <a:p>
            <a:pPr marL="355600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look at how to use (Alternative) Alt Text and the Check Accessibility features in Microsoft PowerPoint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Text is available in all Microsoft 365 products</a:t>
            </a:r>
            <a:endParaRPr lang="en-US" sz="3100" kern="1200" dirty="0">
              <a:solidFill>
                <a:schemeClr val="bg2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50" name="Picture 2" descr="Microsoft PowerPoint Logo PNG vector in SVG, PDF, AI, CDR format">
            <a:extLst>
              <a:ext uri="{FF2B5EF4-FFF2-40B4-BE49-F238E27FC236}">
                <a16:creationId xmlns:a16="http://schemas.microsoft.com/office/drawing/2014/main" id="{0F2C1DCD-BBF7-BF2B-66DB-1C6470EA1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491" y="3218253"/>
            <a:ext cx="2238907" cy="167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Alt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11432947" cy="4086977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Text is a </a:t>
            </a: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 which conveys meaning and context of a visual item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useful for those who use screen reading software, so they don’t miss critical information </a:t>
            </a:r>
          </a:p>
          <a:p>
            <a:pPr marL="355600" indent="-355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Screen reading tools such as Microsoft Narrator, JAWS, NVDA, and Read Please read Alt Text aloud so people can better understand what is on the screen</a:t>
            </a:r>
          </a:p>
          <a:p>
            <a:pPr marL="0" indent="0" algn="l" rtl="0">
              <a:spcBef>
                <a:spcPts val="1200"/>
              </a:spcBef>
              <a:buClr>
                <a:srgbClr val="0033CC"/>
              </a:buClr>
              <a:buNone/>
            </a:pPr>
            <a:endParaRPr lang="en-US" sz="3200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How to Add Alt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7746501" cy="3139321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add Alt Text to the image on this slide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do so, right-click on the phone image and click on View Alt Text</a:t>
            </a:r>
          </a:p>
          <a:p>
            <a:pPr>
              <a:spcBef>
                <a:spcPts val="1200"/>
              </a:spcBef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Microsoft often auto-generates alt text – this must be checked as it is often incorrect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3200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This is the back and front of a black iPhone">
            <a:extLst>
              <a:ext uri="{FF2B5EF4-FFF2-40B4-BE49-F238E27FC236}">
                <a16:creationId xmlns:a16="http://schemas.microsoft.com/office/drawing/2014/main" id="{31A3CD29-B1E1-FCCB-D0B5-1D3A84DE3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145" y="2001758"/>
            <a:ext cx="1651190" cy="1379468"/>
          </a:xfrm>
          <a:prstGeom prst="rect">
            <a:avLst/>
          </a:prstGeom>
        </p:spPr>
      </p:pic>
      <p:pic>
        <p:nvPicPr>
          <p:cNvPr id="12" name="Picture 11" descr="Right click of a selected object with an arrow pointing at View Alt Text">
            <a:extLst>
              <a:ext uri="{FF2B5EF4-FFF2-40B4-BE49-F238E27FC236}">
                <a16:creationId xmlns:a16="http://schemas.microsoft.com/office/drawing/2014/main" id="{BD0567E1-AC95-B6A2-651B-6895BECDA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6335" y="1210356"/>
            <a:ext cx="2342527" cy="4889497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D7090C-58AE-E639-4BC5-A7BCE3BB8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897849" y="4826833"/>
            <a:ext cx="664549" cy="689547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Adding Alt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9" y="1335628"/>
            <a:ext cx="7834170" cy="470495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clicking on ‘View Alt Text’ a box will pop up where you can add the Alt Text description 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image is simply decorative, put a                               checkmark in the “Mark as Decorative” box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Otherwise, add a 1-2 sentence description of the visual image into the box </a:t>
            </a:r>
            <a:endParaRPr lang="en-US" sz="3200" strike="sngStrike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An empty Alt Text box with instructions on how to fill it in. Orange arrow points to empty box and blue arrow points to check box beside Mark as decorative">
            <a:extLst>
              <a:ext uri="{FF2B5EF4-FFF2-40B4-BE49-F238E27FC236}">
                <a16:creationId xmlns:a16="http://schemas.microsoft.com/office/drawing/2014/main" id="{4ACC05D0-F0F0-747A-BD94-B99EFE732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358" y="1235270"/>
            <a:ext cx="2723040" cy="4107443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EDC04D-AFB8-3A27-B2F9-0FF1B6584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030785" y="3288991"/>
            <a:ext cx="1439056" cy="798226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E76FC81-5337-DE2A-F5D0-A5F6C101A1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9022787" y="4271345"/>
            <a:ext cx="194872" cy="79937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0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Effective Alt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11432947" cy="3139321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important to convey </a:t>
            </a: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content and the purpose of an image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the context, emotions on people’s faces, colours and relative sizes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give it a try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D2CA13-6BFF-5451-A114-68B3288F5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611" y="2692555"/>
            <a:ext cx="2219136" cy="206062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8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Inserting Alt Text</a:t>
            </a:r>
          </a:p>
        </p:txBody>
      </p:sp>
      <p:sp>
        <p:nvSpPr>
          <p:cNvPr id="3" name="Text Placeholder 2" descr="The back and front of a black iPhone.&#10;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9" y="1335628"/>
            <a:ext cx="9524426" cy="3139321"/>
          </a:xfrm>
        </p:spPr>
        <p:txBody>
          <a:bodyPr/>
          <a:lstStyle/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image on this slide I will put a description in the Alt Text box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“This is the back and front of a black iPhone”</a:t>
            </a:r>
          </a:p>
          <a:p>
            <a:pPr marL="355600" indent="-355600" algn="l" rtl="0">
              <a:spcBef>
                <a:spcPts val="1200"/>
              </a:spcBef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Once this is in the Alt Text box, you can go to your next slide</a:t>
            </a:r>
          </a:p>
          <a:p>
            <a:pPr marL="0" indent="0" algn="l" rtl="0">
              <a:spcBef>
                <a:spcPts val="1200"/>
              </a:spcBef>
              <a:buClr>
                <a:srgbClr val="0033CC"/>
              </a:buClr>
              <a:buNone/>
            </a:pP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This is the back and front of a black iPhone.">
            <a:extLst>
              <a:ext uri="{FF2B5EF4-FFF2-40B4-BE49-F238E27FC236}">
                <a16:creationId xmlns:a16="http://schemas.microsoft.com/office/drawing/2014/main" id="{03D2CA13-6BFF-5451-A114-68B3288F52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8501" y="1200151"/>
            <a:ext cx="2326378" cy="2160209"/>
          </a:xfrm>
          <a:prstGeom prst="rect">
            <a:avLst/>
          </a:prstGeom>
        </p:spPr>
      </p:pic>
      <p:pic>
        <p:nvPicPr>
          <p:cNvPr id="7" name="Picture 6" descr="Text box saying - This is the back and front of a black iPhone.">
            <a:extLst>
              <a:ext uri="{FF2B5EF4-FFF2-40B4-BE49-F238E27FC236}">
                <a16:creationId xmlns:a16="http://schemas.microsoft.com/office/drawing/2014/main" id="{C13F7B67-F9C0-1A31-072F-B603235E0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5565" y="3645006"/>
            <a:ext cx="3910116" cy="174188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5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Locate Check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1282" y="1110838"/>
            <a:ext cx="11261294" cy="33851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Let’s look at Check Accessibility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reviews all slides to let us know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anything that needs to change to make the </a:t>
            </a: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PowerPoint more accessible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Click ‘Review’ on the Home toolbar and find ‘Check Accessibility’</a:t>
            </a:r>
          </a:p>
          <a:p>
            <a:pPr>
              <a:spcBef>
                <a:spcPts val="1200"/>
              </a:spcBef>
            </a:pP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spcBef>
                <a:spcPts val="1200"/>
              </a:spcBef>
            </a:pP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31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pic>
        <p:nvPicPr>
          <p:cNvPr id="12" name="Picture 11" descr="Screenshot of Review Tab of the Home Toolbar with orange arrow pointing to Review and Check Accessibility has a black square around it.">
            <a:extLst>
              <a:ext uri="{FF2B5EF4-FFF2-40B4-BE49-F238E27FC236}">
                <a16:creationId xmlns:a16="http://schemas.microsoft.com/office/drawing/2014/main" id="{16AA4E65-C0E8-EEBA-8D50-97FCB2247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3131" y="3528079"/>
            <a:ext cx="7918015" cy="1262292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17A7CC-5151-B130-DF08-0536D8117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349243" y="3936126"/>
            <a:ext cx="569626" cy="673467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8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FC1210-6924-EED2-C488-815C8EF6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4375007" y="4691292"/>
            <a:ext cx="569626" cy="673467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5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FA5-84CB-4555-B0AE-FE5D7C12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03" y="299952"/>
            <a:ext cx="10932795" cy="615553"/>
          </a:xfrm>
        </p:spPr>
        <p:txBody>
          <a:bodyPr/>
          <a:lstStyle/>
          <a:p>
            <a:pPr algn="ctr"/>
            <a:r>
              <a:rPr lang="en-US"/>
              <a:t>Check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2F79-5719-4C9C-9C18-70EB849FF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3138" y="1335628"/>
            <a:ext cx="9761385" cy="31393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down arrow to explore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PowerPoint’s Accessibility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</a:p>
          <a:p>
            <a:pPr lvl="1">
              <a:spcBef>
                <a:spcPts val="1200"/>
              </a:spcBef>
            </a:pPr>
            <a:r>
              <a:rPr lang="en-US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Accessibility,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Text, </a:t>
            </a:r>
            <a:r>
              <a:rPr lang="en-US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Order Pane,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Options: Accessibility and </a:t>
            </a:r>
            <a:r>
              <a:rPr lang="en-US" kern="12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Accessibility Help</a:t>
            </a:r>
          </a:p>
          <a:p>
            <a:pPr lvl="1">
              <a:spcBef>
                <a:spcPts val="1200"/>
              </a:spcBef>
            </a:pPr>
            <a:endParaRPr lang="en-US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US" sz="3200" kern="12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3100" kern="1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 descr="Screenshot of the dropdown of Check Accessibility with an orange arrow pointing to the down arrow">
            <a:extLst>
              <a:ext uri="{FF2B5EF4-FFF2-40B4-BE49-F238E27FC236}">
                <a16:creationId xmlns:a16="http://schemas.microsoft.com/office/drawing/2014/main" id="{94A2C7F1-2194-7442-FE65-4EA0E298D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7336" y="1335628"/>
            <a:ext cx="2028669" cy="3346731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9CEABE-B1F1-5CC0-7345-FC75C6C4A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10678254" y="2184525"/>
            <a:ext cx="1034321" cy="271536"/>
          </a:xfrm>
          <a:prstGeom prst="straightConnector1">
            <a:avLst/>
          </a:prstGeom>
          <a:ln w="38100">
            <a:solidFill>
              <a:srgbClr val="CC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8DBC-6B3D-4841-9E11-396EFEA57B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712575" y="6398589"/>
            <a:ext cx="2870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rgbClr val="0033CC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en-US" smtClean="0"/>
              <a:pPr marL="38100">
                <a:lnSpc>
                  <a:spcPts val="1650"/>
                </a:lnSpc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55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EC438ED757447A57579AC5E5F1F0C" ma:contentTypeVersion="12" ma:contentTypeDescription="Create a new document." ma:contentTypeScope="" ma:versionID="ed44fe23b9abc7c5a786b7b835f2ba14">
  <xsd:schema xmlns:xsd="http://www.w3.org/2001/XMLSchema" xmlns:xs="http://www.w3.org/2001/XMLSchema" xmlns:p="http://schemas.microsoft.com/office/2006/metadata/properties" xmlns:ns3="fd79ccea-c56a-4b5a-a863-7af2507e7d95" xmlns:ns4="d1994694-7c99-4c82-a9b8-e1354ba12f8b" targetNamespace="http://schemas.microsoft.com/office/2006/metadata/properties" ma:root="true" ma:fieldsID="931a8fabbe48a0132cdf93644cb6d8f3" ns3:_="" ns4:_="">
    <xsd:import namespace="fd79ccea-c56a-4b5a-a863-7af2507e7d95"/>
    <xsd:import namespace="d1994694-7c99-4c82-a9b8-e1354ba12f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ccea-c56a-4b5a-a863-7af2507e7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94694-7c99-4c82-a9b8-e1354ba12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5F0A80-8836-4D10-AF9F-F911C8865F3A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1994694-7c99-4c82-a9b8-e1354ba12f8b"/>
    <ds:schemaRef ds:uri="fd79ccea-c56a-4b5a-a863-7af2507e7d9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277AB8-3A45-4BDA-805B-04166E3774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4F0BE6-9EFA-4D47-A572-453078308A19}">
  <ds:schemaRefs>
    <ds:schemaRef ds:uri="d1994694-7c99-4c82-a9b8-e1354ba12f8b"/>
    <ds:schemaRef ds:uri="fd79ccea-c56a-4b5a-a863-7af2507e7d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731</Words>
  <Application>Microsoft Macintosh PowerPoint</Application>
  <PresentationFormat>Widescreen</PresentationFormat>
  <Paragraphs>123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Bookman Old Style</vt:lpstr>
      <vt:lpstr>Calibri</vt:lpstr>
      <vt:lpstr>Tahoma</vt:lpstr>
      <vt:lpstr>Times New Roman</vt:lpstr>
      <vt:lpstr>Wingdings 3</vt:lpstr>
      <vt:lpstr>Origine</vt:lpstr>
      <vt:lpstr>Using Alt Text and the Check Accessibility Features in PowerPoint</vt:lpstr>
      <vt:lpstr>Welcome</vt:lpstr>
      <vt:lpstr>Alt Text</vt:lpstr>
      <vt:lpstr>How to Add Alt Text</vt:lpstr>
      <vt:lpstr>Adding Alt Text</vt:lpstr>
      <vt:lpstr>Effective Alt Text</vt:lpstr>
      <vt:lpstr>Inserting Alt Text</vt:lpstr>
      <vt:lpstr>Locate Check Accessibility</vt:lpstr>
      <vt:lpstr>Check Accessibility</vt:lpstr>
      <vt:lpstr>Review Accessibility</vt:lpstr>
      <vt:lpstr>Review Accessibility</vt:lpstr>
      <vt:lpstr>Accessibility Errors</vt:lpstr>
      <vt:lpstr>Fixing Accessibility Errors</vt:lpstr>
      <vt:lpstr>Accessibility Warnings</vt:lpstr>
      <vt:lpstr>Check Reading Order</vt:lpstr>
      <vt:lpstr>Check Reading Order</vt:lpstr>
      <vt:lpstr>Keep in Mind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Design:  Making Face-to-face and Online Courses Accessible to ALL Students, with or Without Disabilities</dc:title>
  <dc:creator>Catherine</dc:creator>
  <cp:lastModifiedBy>Roberta Thomson</cp:lastModifiedBy>
  <cp:revision>11</cp:revision>
  <cp:lastPrinted>2021-03-18T20:01:37Z</cp:lastPrinted>
  <dcterms:created xsi:type="dcterms:W3CDTF">2020-11-13T18:45:37Z</dcterms:created>
  <dcterms:modified xsi:type="dcterms:W3CDTF">2024-05-30T23:17:43Z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0x010100A0BEC438ED757447A57579AC5E5F1F0C</vt:lpwstr>
  </property>
</Properties>
</file>