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294" r:id="rId2"/>
    <p:sldId id="319" r:id="rId3"/>
    <p:sldId id="339" r:id="rId4"/>
    <p:sldId id="311" r:id="rId5"/>
    <p:sldId id="316" r:id="rId6"/>
    <p:sldId id="343" r:id="rId7"/>
    <p:sldId id="298" r:id="rId8"/>
    <p:sldId id="313" r:id="rId9"/>
    <p:sldId id="347" r:id="rId10"/>
    <p:sldId id="348" r:id="rId11"/>
    <p:sldId id="301" r:id="rId12"/>
    <p:sldId id="302" r:id="rId13"/>
    <p:sldId id="346" r:id="rId14"/>
    <p:sldId id="320" r:id="rId15"/>
    <p:sldId id="305" r:id="rId16"/>
    <p:sldId id="306" r:id="rId17"/>
    <p:sldId id="349" r:id="rId18"/>
    <p:sldId id="322" r:id="rId19"/>
    <p:sldId id="323" r:id="rId20"/>
    <p:sldId id="324" r:id="rId21"/>
    <p:sldId id="325" r:id="rId22"/>
    <p:sldId id="326" r:id="rId23"/>
    <p:sldId id="351" r:id="rId24"/>
  </p:sldIdLst>
  <p:sldSz cx="9144000" cy="6858000" type="screen4x3"/>
  <p:notesSz cx="7315200" cy="96012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FF"/>
    <a:srgbClr val="FF3300"/>
    <a:srgbClr val="C91103"/>
    <a:srgbClr val="CC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0588" autoAdjust="0"/>
  </p:normalViewPr>
  <p:slideViewPr>
    <p:cSldViewPr>
      <p:cViewPr>
        <p:scale>
          <a:sx n="80" d="100"/>
          <a:sy n="80" d="100"/>
        </p:scale>
        <p:origin x="-75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3019883959257"/>
          <c:y val="3.8951198075378397E-2"/>
          <c:w val="0.86709913009569461"/>
          <c:h val="0.544633275007290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Sheet1!$A$4:$A$9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Sheet1!$B$4:$B$9</c:f>
              <c:numCache>
                <c:formatCode>0%</c:formatCode>
                <c:ptCount val="6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0.25</c:v>
                </c:pt>
                <c:pt idx="4">
                  <c:v>0.41</c:v>
                </c:pt>
                <c:pt idx="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44512"/>
        <c:axId val="80546048"/>
      </c:barChart>
      <c:catAx>
        <c:axId val="80544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546048"/>
        <c:crosses val="autoZero"/>
        <c:auto val="1"/>
        <c:lblAlgn val="ctr"/>
        <c:lblOffset val="100"/>
        <c:noMultiLvlLbl val="0"/>
      </c:catAx>
      <c:valAx>
        <c:axId val="805460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544512"/>
        <c:crosses val="autoZero"/>
        <c:crossBetween val="between"/>
        <c:majorUnit val="0.1"/>
        <c:minorUnit val="1.0000000000000002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6708517401309"/>
          <c:y val="3.1407742134931867E-2"/>
          <c:w val="0.86292288461637656"/>
          <c:h val="0.76662114032418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Sheet1!$B$35</c:f>
              <c:strCache>
                <c:ptCount val="1"/>
                <c:pt idx="0">
                  <c:v>I like courses where my teacher allows me to use personal technology in class</c:v>
                </c:pt>
              </c:strCache>
            </c:strRef>
          </c:tx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Sheet1!$A$36:$A$41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Sheet1!$B$36:$B$41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0.05</c:v>
                </c:pt>
                <c:pt idx="3">
                  <c:v>0.21</c:v>
                </c:pt>
                <c:pt idx="4">
                  <c:v>0.3</c:v>
                </c:pt>
                <c:pt idx="5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Sheet1!$C$35</c:f>
              <c:strCache>
                <c:ptCount val="1"/>
                <c:pt idx="0">
                  <c:v>My teachers allow me to use personal technology in class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2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Sheet1!$A$36:$A$41</c:f>
              <c:strCache>
                <c:ptCount val="6"/>
                <c:pt idx="0">
                  <c:v>Strongly Disagree</c:v>
                </c:pt>
                <c:pt idx="1">
                  <c:v>Moderately Disagree</c:v>
                </c:pt>
                <c:pt idx="2">
                  <c:v>Slightly Disagree</c:v>
                </c:pt>
                <c:pt idx="3">
                  <c:v>Slightly Agree</c:v>
                </c:pt>
                <c:pt idx="4">
                  <c:v>Moderately Agree</c:v>
                </c:pt>
                <c:pt idx="5">
                  <c:v>Strongly Agree</c:v>
                </c:pt>
              </c:strCache>
            </c:strRef>
          </c:cat>
          <c:val>
            <c:numRef>
              <c:f>Sheet1!$C$36:$C$41</c:f>
              <c:numCache>
                <c:formatCode>0%</c:formatCode>
                <c:ptCount val="6"/>
                <c:pt idx="0">
                  <c:v>0.11</c:v>
                </c:pt>
                <c:pt idx="1">
                  <c:v>0.13</c:v>
                </c:pt>
                <c:pt idx="2">
                  <c:v>0.22</c:v>
                </c:pt>
                <c:pt idx="3">
                  <c:v>0.21</c:v>
                </c:pt>
                <c:pt idx="4">
                  <c:v>0.27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40640"/>
        <c:axId val="80667008"/>
      </c:barChart>
      <c:catAx>
        <c:axId val="80640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67008"/>
        <c:crosses val="autoZero"/>
        <c:auto val="1"/>
        <c:lblAlgn val="ctr"/>
        <c:lblOffset val="100"/>
        <c:noMultiLvlLbl val="0"/>
      </c:catAx>
      <c:valAx>
        <c:axId val="806670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064064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1229210546212588"/>
          <c:y val="1.3995626894918277E-2"/>
          <c:w val="0.67644159596573872"/>
          <c:h val="0.36777858015776027"/>
        </c:manualLayout>
      </c:layout>
      <c:overlay val="1"/>
      <c:txPr>
        <a:bodyPr/>
        <a:lstStyle/>
        <a:p>
          <a:pPr>
            <a:defRPr sz="2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11T11:25:48.037" idx="2">
    <p:pos x="4735" y="1960"/>
    <p:text>Posting what?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46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244" y="0"/>
            <a:ext cx="3170709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2"/>
            <a:ext cx="31694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244" y="9121142"/>
            <a:ext cx="3170709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098D794-27F6-40F0-9C60-7F78BE284514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9010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46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738" y="0"/>
            <a:ext cx="316946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029" y="4560571"/>
            <a:ext cx="5365145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 smtClean="0"/>
              <a:t>Cliquez pour modifier les styles du texte du masque</a:t>
            </a:r>
          </a:p>
          <a:p>
            <a:pPr lvl="1"/>
            <a:r>
              <a:rPr lang="fr-CA" noProof="0" smtClean="0"/>
              <a:t>Deuxième niveau</a:t>
            </a:r>
          </a:p>
          <a:p>
            <a:pPr lvl="2"/>
            <a:r>
              <a:rPr lang="fr-CA" noProof="0" smtClean="0"/>
              <a:t>Troisième niveau</a:t>
            </a:r>
          </a:p>
          <a:p>
            <a:pPr lvl="3"/>
            <a:r>
              <a:rPr lang="fr-CA" noProof="0" smtClean="0"/>
              <a:t>Quatrième niveau</a:t>
            </a:r>
          </a:p>
          <a:p>
            <a:pPr lvl="4"/>
            <a:r>
              <a:rPr lang="fr-CA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316946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738" y="9121140"/>
            <a:ext cx="316946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75" tIns="48087" rIns="96175" bIns="480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1BFF0680-5299-4D04-92FC-C20F6A420067}" type="slidenum">
              <a:rPr lang="fr-CA" altLang="fr-FR"/>
              <a:pPr>
                <a:defRPr/>
              </a:pPr>
              <a:t>‹#›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8385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81424" indent="-300548"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202190" indent="-240438"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83066" indent="-240438"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163941" indent="-240438"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644818" indent="-2404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3125693" indent="-2404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606569" indent="-2404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4087445" indent="-24043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FF743034-A4B4-4A06-A5E5-70745B7A0291}" type="slidenum">
              <a:rPr lang="fr-CA" altLang="fr-FR" sz="1300"/>
              <a:pPr/>
              <a:t>1</a:t>
            </a:fld>
            <a:endParaRPr lang="fr-CA" altLang="fr-FR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751283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81297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981297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6707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1113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743844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698392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605484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9257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84313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97013" y="1200150"/>
            <a:ext cx="4321175" cy="3241675"/>
          </a:xfrm>
          <a:ln/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47059" indent="-287331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49321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09049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68777" indent="-229865">
              <a:spcBef>
                <a:spcPct val="3000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28506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6pPr>
            <a:lvl7pPr marL="2988235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47963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07691" indent="-229865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B4DF015-394A-46E5-868F-5D363B8BD40C}" type="slidenum">
              <a:rPr lang="fr-CA" altLang="fr-FR" smtClean="0">
                <a:latin typeface="Tahoma" pitchFamily="34" charset="0"/>
              </a:rPr>
              <a:pPr>
                <a:spcBef>
                  <a:spcPct val="0"/>
                </a:spcBef>
              </a:pPr>
              <a:t>2</a:t>
            </a:fld>
            <a:endParaRPr lang="fr-CA" altLang="fr-FR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480520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14525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22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52906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0156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70156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6025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0803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1561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D08F7-0A18-484A-AB15-A0B7FE19C275}" type="slidenum">
              <a:rPr lang="fr-CA" altLang="fr-FR" smtClean="0"/>
              <a:pPr>
                <a:defRPr/>
              </a:pPr>
              <a:t>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17156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F0680-5299-4D04-92FC-C20F6A420067}" type="slidenum">
              <a:rPr lang="fr-CA" altLang="fr-FR" smtClean="0"/>
              <a:pPr>
                <a:defRPr/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01841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3648075"/>
            <a:ext cx="7835900" cy="1279525"/>
          </a:xfrm>
          <a:prstGeom prst="rect">
            <a:avLst/>
          </a:prstGeom>
          <a:noFill/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840161" y="3648074"/>
            <a:ext cx="7836294" cy="1228726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840160" y="5034508"/>
            <a:ext cx="7836295" cy="685800"/>
          </a:xfrm>
          <a:ln>
            <a:noFill/>
          </a:ln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3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/>
          <a:lstStyle>
            <a:lvl1pPr marL="361950" indent="-361950">
              <a:buSzPct val="110000"/>
              <a:defRPr/>
            </a:lvl1pPr>
            <a:lvl2pPr marL="628650" indent="-354013">
              <a:buSzPct val="110000"/>
              <a:defRPr sz="3200"/>
            </a:lvl2pPr>
            <a:lvl3pPr marL="895350" indent="-301625">
              <a:buSzPct val="110000"/>
              <a:defRPr sz="2800"/>
            </a:lvl3pPr>
            <a:lvl4pPr marL="1162050" indent="-293688">
              <a:buSzPct val="110000"/>
              <a:defRPr sz="2400"/>
            </a:lvl4pPr>
            <a:lvl5pPr marL="1438275" indent="-295275">
              <a:buSzPct val="110000"/>
              <a:defRPr sz="20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1"/>
          </p:nvPr>
        </p:nvSpPr>
        <p:spPr>
          <a:xfrm>
            <a:off x="8629650" y="6353175"/>
            <a:ext cx="51435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DA61-A799-491C-8E9E-DC789FEF6F2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12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Modifiez le style du titre</a:t>
            </a:r>
            <a:endParaRPr lang="en-US" altLang="fr-FR" dirty="0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85788" y="6353175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29650" y="6469063"/>
            <a:ext cx="51435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33CC"/>
                </a:solidFill>
                <a:latin typeface="Arial" charset="0"/>
              </a:defRPr>
            </a:lvl1pPr>
          </a:lstStyle>
          <a:p>
            <a:pPr>
              <a:defRPr/>
            </a:pPr>
            <a:fld id="{1744951B-61B1-403F-9966-80B6ECCB098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32" name="Connecteur droit 28"/>
          <p:cNvSpPr>
            <a:spLocks noChangeShapeType="1"/>
          </p:cNvSpPr>
          <p:nvPr userDrawn="1"/>
        </p:nvSpPr>
        <p:spPr bwMode="auto">
          <a:xfrm>
            <a:off x="457200" y="1125538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25" descr="Adaptech logo blue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388100"/>
            <a:ext cx="3016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357188" indent="-357188" algn="l" rtl="0" eaLnBrk="0" fontAlgn="base" hangingPunct="0">
        <a:spcBef>
          <a:spcPts val="6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6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2300" indent="-347663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4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01700" indent="-307975" algn="l" rtl="0" eaLnBrk="0" fontAlgn="base" hangingPunct="0">
        <a:spcBef>
          <a:spcPts val="5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2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98450" algn="l" rtl="0" eaLnBrk="0" fontAlgn="base" hangingPunct="0">
        <a:spcBef>
          <a:spcPts val="4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30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1925" indent="-288925" algn="l" rtl="0" eaLnBrk="0" fontAlgn="base" hangingPunct="0">
        <a:spcBef>
          <a:spcPts val="300"/>
        </a:spcBef>
        <a:spcAft>
          <a:spcPct val="0"/>
        </a:spcAft>
        <a:buClr>
          <a:srgbClr val="0033CC"/>
        </a:buClr>
        <a:buSzPct val="110000"/>
        <a:buFont typeface="Arial" charset="0"/>
        <a:buChar char="•"/>
        <a:defRPr sz="2800" kern="1200">
          <a:solidFill>
            <a:srgbClr val="072C6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ahUKEwjltY3n7prKAhXBHR4KHV4rBD8QjRwIBw&amp;url=http://www.illustrationsource.com/stock/image/18500/illustration-of-rodins-statue-the-thinker/?&amp;results_per_page=1&amp;detail=TRUE&amp;page=6&amp;bvm=bv.110151844,d.dmo&amp;psig=AFQjCNGFzeCGMxIUFHwn1lzM-wxQLszf_A&amp;ust=145236476512834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s4world.com/vb/showthread.php?t=367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ahUKEwjltY3n7prKAhXBHR4KHV4rBD8QjRwIBw&amp;url=http://www.illustrationsource.com/stock/image/18500/illustration-of-rodins-statue-the-thinker/?&amp;results_per_page=1&amp;detail=TRUE&amp;page=6&amp;bvm=bv.110151844,d.dmo&amp;psig=AFQjCNGFzeCGMxIUFHwn1lzM-wxQLszf_A&amp;ust=145236476512834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84213"/>
          </a:xfrm>
        </p:spPr>
        <p:txBody>
          <a:bodyPr/>
          <a:lstStyle/>
          <a:p>
            <a:pPr marL="0" lvl="1" indent="0">
              <a:defRPr/>
            </a:pPr>
            <a:r>
              <a:rPr lang="en-CA" sz="2900" dirty="0"/>
              <a:t>Connecting the Dots: How Student Data on Their Use of ICTs Fits into a UDL Framework</a:t>
            </a:r>
            <a:endParaRPr lang="en-US" sz="2900" kern="12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05987" cy="5106988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To download presentation: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CA" sz="2400" dirty="0" smtClean="0">
              <a:solidFill>
                <a:srgbClr val="002060"/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PowerPoint </a:t>
            </a:r>
            <a:r>
              <a:rPr lang="en-US" dirty="0"/>
              <a:t>http://dc160.dawsoncollege.qc.ca/adapt2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Presentations/EdmontonConferenceJan26.pptx</a:t>
            </a:r>
            <a:endParaRPr lang="en-US" dirty="0"/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dirty="0" smtClean="0"/>
              <a:t>      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CA" dirty="0" smtClean="0">
                <a:solidFill>
                  <a:srgbClr val="002060"/>
                </a:solidFill>
              </a:rPr>
              <a:t>PDF</a:t>
            </a:r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dc160.dawsoncollege.qc.ca/adapt2/</a:t>
            </a:r>
            <a:br>
              <a:rPr lang="en-US" dirty="0" smtClean="0"/>
            </a:br>
            <a:r>
              <a:rPr lang="en-US" dirty="0" smtClean="0"/>
              <a:t>Presentations/EdmontonConferenceJan26.pdf</a:t>
            </a:r>
            <a:endParaRPr lang="en-US" dirty="0"/>
          </a:p>
          <a:p>
            <a:pPr marL="0" lvl="1" indent="0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en-US" u="sng" dirty="0">
              <a:solidFill>
                <a:srgbClr val="0033CC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600">
                <a:solidFill>
                  <a:srgbClr val="072C62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400">
                <a:solidFill>
                  <a:srgbClr val="072C62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ts val="5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200">
                <a:solidFill>
                  <a:srgbClr val="072C62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ts val="4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3000">
                <a:solidFill>
                  <a:srgbClr val="072C62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ts val="300"/>
              </a:spcBef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33CC"/>
              </a:buClr>
              <a:buSzPct val="110000"/>
              <a:buFont typeface="Arial" charset="0"/>
              <a:buChar char="•"/>
              <a:defRPr sz="2800">
                <a:solidFill>
                  <a:srgbClr val="072C6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D243BF-92F6-4D21-AD4C-F7A3AB80E60F}" type="slidenum">
              <a:rPr lang="fr-CA" altLang="en-US" sz="1400" smtClean="0">
                <a:solidFill>
                  <a:srgbClr val="0033CC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fr-CA" altLang="en-US" sz="140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Connecting</a:t>
            </a:r>
            <a:r>
              <a:rPr lang="fr-CA" dirty="0" smtClean="0"/>
              <a:t>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err="1">
                <a:solidFill>
                  <a:srgbClr val="002060"/>
                </a:solidFill>
              </a:rPr>
              <a:t>What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is</a:t>
            </a:r>
            <a:r>
              <a:rPr lang="fr-CA" dirty="0">
                <a:solidFill>
                  <a:srgbClr val="002060"/>
                </a:solidFill>
              </a:rPr>
              <a:t> the </a:t>
            </a:r>
            <a:r>
              <a:rPr lang="fr-CA" dirty="0" err="1">
                <a:solidFill>
                  <a:srgbClr val="002060"/>
                </a:solidFill>
              </a:rPr>
              <a:t>connection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between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ICTs</a:t>
            </a:r>
            <a:r>
              <a:rPr lang="fr-CA" dirty="0">
                <a:solidFill>
                  <a:srgbClr val="002060"/>
                </a:solidFill>
              </a:rPr>
              <a:t> and </a:t>
            </a:r>
            <a:r>
              <a:rPr lang="fr-CA" dirty="0" smtClean="0">
                <a:solidFill>
                  <a:srgbClr val="002060"/>
                </a:solidFill>
              </a:rPr>
              <a:t>UD?</a:t>
            </a:r>
          </a:p>
          <a:p>
            <a:r>
              <a:rPr lang="fr-CA" dirty="0" smtClean="0">
                <a:solidFill>
                  <a:srgbClr val="002060"/>
                </a:solidFill>
              </a:rPr>
              <a:t>Are </a:t>
            </a:r>
            <a:r>
              <a:rPr lang="fr-CA" dirty="0" err="1" smtClean="0">
                <a:solidFill>
                  <a:srgbClr val="002060"/>
                </a:solidFill>
              </a:rPr>
              <a:t>ICTs</a:t>
            </a:r>
            <a:r>
              <a:rPr lang="fr-CA" dirty="0" smtClean="0">
                <a:solidFill>
                  <a:srgbClr val="002060"/>
                </a:solidFill>
              </a:rPr>
              <a:t> a </a:t>
            </a:r>
            <a:r>
              <a:rPr lang="fr-CA" dirty="0" err="1" smtClean="0">
                <a:solidFill>
                  <a:srgbClr val="002060"/>
                </a:solidFill>
              </a:rPr>
              <a:t>gateway</a:t>
            </a:r>
            <a:r>
              <a:rPr lang="fr-CA" dirty="0" smtClean="0">
                <a:solidFill>
                  <a:srgbClr val="002060"/>
                </a:solidFill>
              </a:rPr>
              <a:t> to UD? </a:t>
            </a: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err="1" smtClean="0">
                <a:solidFill>
                  <a:srgbClr val="002060"/>
                </a:solidFill>
              </a:rPr>
              <a:t>Reflect</a:t>
            </a:r>
            <a:r>
              <a:rPr lang="fr-CA" dirty="0" smtClean="0">
                <a:solidFill>
                  <a:srgbClr val="002060"/>
                </a:solidFill>
              </a:rPr>
              <a:t> / </a:t>
            </a:r>
            <a:r>
              <a:rPr lang="fr-CA" dirty="0" err="1" smtClean="0">
                <a:solidFill>
                  <a:srgbClr val="002060"/>
                </a:solidFill>
              </a:rPr>
              <a:t>Interact</a:t>
            </a:r>
            <a:endParaRPr lang="fr-CA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1026" name="Picture 2" descr="Image representing Auguste Rodin's &quot;The Thinker&quot;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30015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914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36104"/>
          </a:xfrm>
        </p:spPr>
        <p:txBody>
          <a:bodyPr/>
          <a:lstStyle/>
          <a:p>
            <a:pPr>
              <a:defRPr/>
            </a:pPr>
            <a:r>
              <a:rPr lang="en-US" sz="3800" noProof="0" dirty="0" smtClean="0">
                <a:effectLst/>
              </a:rPr>
              <a:t>I Like Courses Where </a:t>
            </a:r>
            <a:br>
              <a:rPr lang="en-US" sz="3800" noProof="0" dirty="0" smtClean="0">
                <a:effectLst/>
              </a:rPr>
            </a:br>
            <a:r>
              <a:rPr lang="en-US" sz="3800" noProof="0" dirty="0" smtClean="0">
                <a:effectLst/>
              </a:rPr>
              <a:t>Teachers Use Technology</a:t>
            </a:r>
            <a:endParaRPr lang="en-US" sz="3800" noProof="0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7AC8A10-73D5-402E-85D6-96BC17998A36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11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5" name="Chart 4" descr="Strongly Disagree: 1%&#10;Moderately Disagree: 2%&#10;Slightly Disagree: 3%&#10;Slightly Agree: 25%&#10;Moderately Agree: 41%&#10;Strongly Agree: 28%" title="I Like Courses Where Teachers Use Technology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47278"/>
              </p:ext>
            </p:extLst>
          </p:nvPr>
        </p:nvGraphicFramePr>
        <p:xfrm>
          <a:off x="683568" y="1484784"/>
          <a:ext cx="748883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6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7" cy="672859"/>
          </a:xfrm>
        </p:spPr>
        <p:txBody>
          <a:bodyPr/>
          <a:lstStyle/>
          <a:p>
            <a:pPr>
              <a:defRPr/>
            </a:pPr>
            <a:r>
              <a:rPr lang="en-US" sz="3800" dirty="0"/>
              <a:t>Use of Personal Technology in Class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77AC8A10-73D5-402E-85D6-96BC17998A36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12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graphicFrame>
        <p:nvGraphicFramePr>
          <p:cNvPr id="7" name="Chart 6" descr="Answer to the question &quot;I like courses where my teacher allows me to use personal technology in class&quot;:&#10;&#10;Strongly Disagree: 2%&#10;Moderately Disagree: 2%&#10;Slightly Disagree: 5%&#10;Slightly Agree: 21%&#10;Moderately Agree: 30%&#10;Strongly Agree: 40%&#10;&#10;Answer to the question &quot;My teachers allow me to use personal technology in class&quot;:&#10;&#10;Strongly Disagree: 11%&#10;Moderately Disagree: 13%&#10;Slightly Disagree: 22%&#10;Slightly Agree: 21%&#10;Moderately Agree: 27%&#10;Strongly Agree: 6%" title="Use of Personal Technology in Clas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887885"/>
              </p:ext>
            </p:extLst>
          </p:nvPr>
        </p:nvGraphicFramePr>
        <p:xfrm>
          <a:off x="539552" y="1268760"/>
          <a:ext cx="756083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4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568952" cy="684213"/>
          </a:xfrm>
        </p:spPr>
        <p:txBody>
          <a:bodyPr/>
          <a:lstStyle/>
          <a:p>
            <a:r>
              <a:rPr lang="fr-CA" dirty="0" err="1" smtClean="0"/>
              <a:t>ICTs</a:t>
            </a:r>
            <a:r>
              <a:rPr lang="fr-CA" dirty="0" smtClean="0"/>
              <a:t> </a:t>
            </a:r>
            <a:r>
              <a:rPr lang="fr-CA" dirty="0" err="1" smtClean="0"/>
              <a:t>Frequently</a:t>
            </a:r>
            <a:r>
              <a:rPr lang="fr-CA" dirty="0" smtClean="0"/>
              <a:t> </a:t>
            </a:r>
            <a:r>
              <a:rPr lang="fr-CA" dirty="0" err="1" smtClean="0"/>
              <a:t>Used</a:t>
            </a:r>
            <a:r>
              <a:rPr lang="fr-CA" dirty="0" smtClean="0"/>
              <a:t> by </a:t>
            </a:r>
            <a:r>
              <a:rPr lang="fr-CA" dirty="0" err="1" smtClean="0"/>
              <a:t>Teachers</a:t>
            </a:r>
            <a:endParaRPr lang="en-US" dirty="0"/>
          </a:p>
        </p:txBody>
      </p:sp>
      <p:graphicFrame>
        <p:nvGraphicFramePr>
          <p:cNvPr id="5" name="Content Placeholder 4" descr="Assignments posted online: n=297, worked well=97%&#10;Grades posted online: n=298, worked well=99%&#10;Presentation software: n=298, worked well=98%&#10;Course outline posted online: n=296, worked well=96%" title="ICTs Frequently Used by Teachers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9031048"/>
              </p:ext>
            </p:extLst>
          </p:nvPr>
        </p:nvGraphicFramePr>
        <p:xfrm>
          <a:off x="395536" y="1484784"/>
          <a:ext cx="8363271" cy="43008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60440"/>
                <a:gridCol w="2232248"/>
                <a:gridCol w="2170583"/>
              </a:tblGrid>
              <a:tr h="672133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Worked</a:t>
                      </a:r>
                      <a:r>
                        <a:rPr lang="fr-CA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r>
                        <a:rPr lang="fr-CA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Assignments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Grades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software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2133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outline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296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  <a:endParaRPr lang="en-US" sz="28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404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84213"/>
          </a:xfrm>
        </p:spPr>
        <p:txBody>
          <a:bodyPr/>
          <a:lstStyle/>
          <a:p>
            <a:r>
              <a:rPr lang="en-CA" sz="3800" dirty="0" smtClean="0"/>
              <a:t>Technologies Frequently </a:t>
            </a:r>
            <a:r>
              <a:rPr lang="en-CA" sz="3800" dirty="0"/>
              <a:t>Used by </a:t>
            </a:r>
            <a:r>
              <a:rPr lang="en-CA" sz="3800" dirty="0" smtClean="0"/>
              <a:t>Teachers (cont’d) – Rank Order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1120"/>
            <a:ext cx="8229600" cy="4888200"/>
          </a:xfrm>
        </p:spPr>
        <p:txBody>
          <a:bodyPr/>
          <a:lstStyle/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CA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  <p:graphicFrame>
        <p:nvGraphicFramePr>
          <p:cNvPr id="5" name="Table 4" descr="Online submission of assignments: n=273, Worked well=95%&#10;Computer in a computer lab: n" title="Technologies Frequently Used by Teachers (cont'd) - Rank Order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74875"/>
              </p:ext>
            </p:extLst>
          </p:nvPr>
        </p:nvGraphicFramePr>
        <p:xfrm>
          <a:off x="467544" y="1412776"/>
          <a:ext cx="8208912" cy="47810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536504"/>
                <a:gridCol w="936104"/>
                <a:gridCol w="2736304"/>
              </a:tblGrid>
              <a:tr h="519343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Worked</a:t>
                      </a:r>
                      <a:r>
                        <a:rPr lang="fr-CA" sz="3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3200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endParaRPr lang="en-US" sz="3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400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assignments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400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in a computer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400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19343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96400">
                <a:tc>
                  <a:txBody>
                    <a:bodyPr/>
                    <a:lstStyle/>
                    <a:p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Course notes </a:t>
                      </a:r>
                      <a:r>
                        <a:rPr lang="fr-CA" sz="28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posted</a:t>
                      </a:r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online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2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684213"/>
          </a:xfrm>
        </p:spPr>
        <p:txBody>
          <a:bodyPr/>
          <a:lstStyle/>
          <a:p>
            <a:pPr>
              <a:defRPr/>
            </a:pPr>
            <a:r>
              <a:rPr lang="en-US" sz="3800" noProof="0" dirty="0" smtClean="0">
                <a:effectLst/>
              </a:rPr>
              <a:t>What Worked Well</a:t>
            </a:r>
            <a:endParaRPr lang="en-US" sz="3800" noProof="0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Presentation software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Notes posted online</a:t>
            </a:r>
            <a:endParaRPr lang="en-US" dirty="0">
              <a:solidFill>
                <a:srgbClr val="002060"/>
              </a:solidFill>
            </a:endParaRP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Videos</a:t>
            </a:r>
            <a:endParaRPr lang="en-US" dirty="0">
              <a:solidFill>
                <a:srgbClr val="002060"/>
              </a:solidFill>
            </a:endParaRP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Grades posted </a:t>
            </a:r>
            <a:r>
              <a:rPr lang="en-US" dirty="0" smtClean="0">
                <a:solidFill>
                  <a:srgbClr val="002060"/>
                </a:solidFill>
              </a:rPr>
              <a:t>online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3400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en-US" sz="2800" dirty="0" smtClean="0"/>
              <a:t>	</a:t>
            </a:r>
            <a:endParaRPr lang="en-US" sz="30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1BF1978D-A84D-4988-87C7-58C696E32BF0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15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2050" name="Picture 2" descr="Image of a gold sta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498477" cy="24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 anchor="t"/>
          <a:lstStyle/>
          <a:p>
            <a:pPr>
              <a:defRPr/>
            </a:pPr>
            <a:r>
              <a:rPr lang="en-US" sz="3800" noProof="0" dirty="0" smtClean="0">
                <a:effectLst/>
              </a:rPr>
              <a:t>What Did Not Work Well</a:t>
            </a:r>
            <a:endParaRPr lang="en-US" sz="3800" noProof="0" dirty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507288" cy="4888200"/>
          </a:xfrm>
        </p:spPr>
        <p:txBody>
          <a:bodyPr/>
          <a:lstStyle/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Presentation software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Teachers’ use and knowledge of technology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Online </a:t>
            </a:r>
            <a:r>
              <a:rPr lang="en-US" dirty="0">
                <a:solidFill>
                  <a:srgbClr val="002060"/>
                </a:solidFill>
              </a:rPr>
              <a:t>communication</a:t>
            </a:r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Performance of technology at </a:t>
            </a:r>
            <a:r>
              <a:rPr lang="en-US" dirty="0" smtClean="0">
                <a:solidFill>
                  <a:srgbClr val="002060"/>
                </a:solidFill>
              </a:rPr>
              <a:t>school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BB7B2539-434C-4E95-B576-3A63B6DF104F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16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23554" name="Picture 2" descr="Sad face thumbs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94518"/>
            <a:ext cx="1440160" cy="138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Connecting</a:t>
            </a:r>
            <a:r>
              <a:rPr lang="fr-CA" dirty="0" smtClean="0"/>
              <a:t>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2060"/>
                </a:solidFill>
              </a:rPr>
              <a:t>In online and </a:t>
            </a:r>
            <a:r>
              <a:rPr lang="fr-CA" dirty="0" err="1" smtClean="0">
                <a:solidFill>
                  <a:srgbClr val="002060"/>
                </a:solidFill>
              </a:rPr>
              <a:t>blended</a:t>
            </a:r>
            <a:r>
              <a:rPr lang="fr-CA" dirty="0" smtClean="0">
                <a:solidFill>
                  <a:srgbClr val="002060"/>
                </a:solidFill>
              </a:rPr>
              <a:t> courses </a:t>
            </a:r>
            <a:r>
              <a:rPr lang="fr-CA" dirty="0" err="1" smtClean="0">
                <a:solidFill>
                  <a:srgbClr val="002060"/>
                </a:solidFill>
              </a:rPr>
              <a:t>students</a:t>
            </a:r>
            <a:r>
              <a:rPr lang="fr-CA" dirty="0" smtClean="0">
                <a:solidFill>
                  <a:srgbClr val="002060"/>
                </a:solidFill>
              </a:rPr>
              <a:t>, </a:t>
            </a:r>
          </a:p>
          <a:p>
            <a:pPr lvl="1"/>
            <a:r>
              <a:rPr lang="fr-CA" dirty="0" smtClean="0">
                <a:solidFill>
                  <a:srgbClr val="002060"/>
                </a:solidFill>
              </a:rPr>
              <a:t>Use </a:t>
            </a:r>
            <a:r>
              <a:rPr lang="fr-CA" dirty="0" err="1" smtClean="0">
                <a:solidFill>
                  <a:srgbClr val="002060"/>
                </a:solidFill>
              </a:rPr>
              <a:t>ICTs</a:t>
            </a:r>
            <a:endParaRPr lang="fr-CA" dirty="0" smtClean="0">
              <a:solidFill>
                <a:srgbClr val="002060"/>
              </a:solidFill>
            </a:endParaRPr>
          </a:p>
          <a:p>
            <a:pPr lvl="1"/>
            <a:r>
              <a:rPr lang="fr-CA" dirty="0" smtClean="0">
                <a:solidFill>
                  <a:srgbClr val="002060"/>
                </a:solidFill>
              </a:rPr>
              <a:t>Use </a:t>
            </a:r>
            <a:r>
              <a:rPr lang="fr-CA" dirty="0" err="1" smtClean="0">
                <a:solidFill>
                  <a:srgbClr val="002060"/>
                </a:solidFill>
              </a:rPr>
              <a:t>their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 smtClean="0">
                <a:solidFill>
                  <a:srgbClr val="002060"/>
                </a:solidFill>
              </a:rPr>
              <a:t>personal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 smtClean="0">
                <a:solidFill>
                  <a:srgbClr val="002060"/>
                </a:solidFill>
              </a:rPr>
              <a:t>technology</a:t>
            </a:r>
            <a:endParaRPr lang="fr-CA" dirty="0" smtClean="0">
              <a:solidFill>
                <a:srgbClr val="002060"/>
              </a:solidFill>
            </a:endParaRPr>
          </a:p>
          <a:p>
            <a:pPr lvl="1"/>
            <a:r>
              <a:rPr lang="fr-CA" dirty="0" err="1" smtClean="0">
                <a:solidFill>
                  <a:srgbClr val="002060"/>
                </a:solidFill>
              </a:rPr>
              <a:t>Receive</a:t>
            </a:r>
            <a:r>
              <a:rPr lang="fr-CA" dirty="0" smtClean="0">
                <a:solidFill>
                  <a:srgbClr val="002060"/>
                </a:solidFill>
              </a:rPr>
              <a:t> and </a:t>
            </a:r>
            <a:r>
              <a:rPr lang="fr-CA" dirty="0" err="1" smtClean="0">
                <a:solidFill>
                  <a:srgbClr val="002060"/>
                </a:solidFill>
              </a:rPr>
              <a:t>submit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 err="1" smtClean="0">
                <a:solidFill>
                  <a:srgbClr val="002060"/>
                </a:solidFill>
              </a:rPr>
              <a:t>material</a:t>
            </a:r>
            <a:r>
              <a:rPr lang="fr-CA" dirty="0" smtClean="0">
                <a:solidFill>
                  <a:srgbClr val="002060"/>
                </a:solidFill>
              </a:rPr>
              <a:t> online</a:t>
            </a:r>
            <a:endParaRPr lang="fr-CA" dirty="0">
              <a:solidFill>
                <a:srgbClr val="002060"/>
              </a:solidFill>
            </a:endParaRPr>
          </a:p>
          <a:p>
            <a:pPr marL="274637" lvl="1" indent="0">
              <a:buNone/>
            </a:pPr>
            <a:r>
              <a:rPr lang="fr-CA" sz="3600" dirty="0" smtClean="0">
                <a:solidFill>
                  <a:srgbClr val="002060"/>
                </a:solidFill>
              </a:rPr>
              <a:t>But not all </a:t>
            </a:r>
            <a:r>
              <a:rPr lang="fr-CA" sz="3600" dirty="0" err="1" smtClean="0">
                <a:solidFill>
                  <a:srgbClr val="002060"/>
                </a:solidFill>
              </a:rPr>
              <a:t>students</a:t>
            </a:r>
            <a:r>
              <a:rPr lang="fr-CA" sz="3600" dirty="0" smtClean="0">
                <a:solidFill>
                  <a:srgbClr val="002060"/>
                </a:solidFill>
              </a:rPr>
              <a:t> </a:t>
            </a:r>
            <a:r>
              <a:rPr lang="fr-CA" sz="3600" dirty="0" err="1" smtClean="0">
                <a:solidFill>
                  <a:srgbClr val="002060"/>
                </a:solidFill>
              </a:rPr>
              <a:t>like</a:t>
            </a:r>
            <a:r>
              <a:rPr lang="fr-CA" sz="3600" dirty="0" smtClean="0">
                <a:solidFill>
                  <a:srgbClr val="002060"/>
                </a:solidFill>
              </a:rPr>
              <a:t> online and </a:t>
            </a:r>
            <a:r>
              <a:rPr lang="fr-CA" sz="3600" dirty="0" err="1" smtClean="0">
                <a:solidFill>
                  <a:srgbClr val="002060"/>
                </a:solidFill>
              </a:rPr>
              <a:t>blended</a:t>
            </a:r>
            <a:r>
              <a:rPr lang="fr-CA" sz="3600" dirty="0" smtClean="0">
                <a:solidFill>
                  <a:srgbClr val="002060"/>
                </a:solidFill>
              </a:rPr>
              <a:t> classes…</a:t>
            </a:r>
            <a:r>
              <a:rPr lang="fr-CA" sz="3600" dirty="0" err="1" smtClean="0">
                <a:solidFill>
                  <a:srgbClr val="002060"/>
                </a:solidFill>
              </a:rPr>
              <a:t>why</a:t>
            </a:r>
            <a:r>
              <a:rPr lang="fr-CA" sz="3600" dirty="0" smtClean="0">
                <a:solidFill>
                  <a:srgbClr val="002060"/>
                </a:solidFill>
              </a:rPr>
              <a:t> </a:t>
            </a:r>
            <a:r>
              <a:rPr lang="fr-CA" sz="3600" dirty="0" err="1" smtClean="0">
                <a:solidFill>
                  <a:srgbClr val="002060"/>
                </a:solidFill>
              </a:rPr>
              <a:t>might</a:t>
            </a:r>
            <a:r>
              <a:rPr lang="fr-CA" sz="3600" dirty="0" smtClean="0">
                <a:solidFill>
                  <a:srgbClr val="002060"/>
                </a:solidFill>
              </a:rPr>
              <a:t> </a:t>
            </a:r>
            <a:r>
              <a:rPr lang="fr-CA" sz="3600" dirty="0" err="1" smtClean="0">
                <a:solidFill>
                  <a:srgbClr val="002060"/>
                </a:solidFill>
              </a:rPr>
              <a:t>that</a:t>
            </a:r>
            <a:r>
              <a:rPr lang="fr-CA" sz="3600" dirty="0" smtClean="0">
                <a:solidFill>
                  <a:srgbClr val="002060"/>
                </a:solidFill>
              </a:rPr>
              <a:t> </a:t>
            </a:r>
            <a:r>
              <a:rPr lang="fr-CA" sz="3600" dirty="0" err="1" smtClean="0">
                <a:solidFill>
                  <a:srgbClr val="002060"/>
                </a:solidFill>
              </a:rPr>
              <a:t>be</a:t>
            </a:r>
            <a:r>
              <a:rPr lang="fr-CA" sz="3600" dirty="0" smtClean="0">
                <a:solidFill>
                  <a:srgbClr val="002060"/>
                </a:solidFill>
              </a:rPr>
              <a:t>?</a:t>
            </a:r>
          </a:p>
          <a:p>
            <a:pPr lvl="1"/>
            <a:endParaRPr lang="fr-CA" dirty="0" smtClean="0">
              <a:solidFill>
                <a:srgbClr val="00206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  <p:pic>
        <p:nvPicPr>
          <p:cNvPr id="5" name="Picture 2" descr="http://s3.amazonaws.com/thumbnails.illustrationsource.com/huge.3.1850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556792"/>
            <a:ext cx="1728192" cy="200178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6837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684213"/>
          </a:xfrm>
        </p:spPr>
        <p:txBody>
          <a:bodyPr/>
          <a:lstStyle/>
          <a:p>
            <a:r>
              <a:rPr lang="fr-CA" sz="3800" dirty="0" smtClean="0"/>
              <a:t>Tips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Using only one platform</a:t>
            </a:r>
          </a:p>
          <a:p>
            <a:r>
              <a:rPr lang="fr-CA" dirty="0" err="1">
                <a:solidFill>
                  <a:srgbClr val="002060"/>
                </a:solidFill>
              </a:rPr>
              <a:t>Exploring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platform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features</a:t>
            </a:r>
            <a:r>
              <a:rPr lang="fr-CA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Verifying </a:t>
            </a:r>
            <a:r>
              <a:rPr lang="en-US" dirty="0">
                <a:solidFill>
                  <a:srgbClr val="002060"/>
                </a:solidFill>
              </a:rPr>
              <a:t>the platform, web links </a:t>
            </a:r>
          </a:p>
          <a:p>
            <a:r>
              <a:rPr lang="fr-CA" dirty="0" err="1" smtClean="0">
                <a:solidFill>
                  <a:srgbClr val="002060"/>
                </a:solidFill>
              </a:rPr>
              <a:t>Posting</a:t>
            </a:r>
            <a:r>
              <a:rPr lang="fr-CA" dirty="0" smtClean="0">
                <a:solidFill>
                  <a:srgbClr val="002060"/>
                </a:solidFill>
              </a:rPr>
              <a:t> </a:t>
            </a:r>
            <a:r>
              <a:rPr lang="fr-CA" dirty="0">
                <a:solidFill>
                  <a:srgbClr val="002060"/>
                </a:solidFill>
              </a:rPr>
              <a:t>in a </a:t>
            </a:r>
            <a:r>
              <a:rPr lang="fr-CA" dirty="0" err="1">
                <a:solidFill>
                  <a:srgbClr val="002060"/>
                </a:solidFill>
              </a:rPr>
              <a:t>timely</a:t>
            </a:r>
            <a:r>
              <a:rPr lang="fr-CA" dirty="0">
                <a:solidFill>
                  <a:srgbClr val="002060"/>
                </a:solidFill>
              </a:rPr>
              <a:t> and </a:t>
            </a:r>
            <a:r>
              <a:rPr lang="fr-CA" dirty="0" err="1">
                <a:solidFill>
                  <a:srgbClr val="002060"/>
                </a:solidFill>
              </a:rPr>
              <a:t>accurate</a:t>
            </a:r>
            <a:r>
              <a:rPr lang="fr-CA" dirty="0">
                <a:solidFill>
                  <a:srgbClr val="002060"/>
                </a:solidFill>
              </a:rPr>
              <a:t> </a:t>
            </a:r>
            <a:r>
              <a:rPr lang="fr-CA" dirty="0" err="1">
                <a:solidFill>
                  <a:srgbClr val="002060"/>
                </a:solidFill>
              </a:rPr>
              <a:t>manner</a:t>
            </a:r>
            <a:endParaRPr lang="fr-CA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Focusing on content, not technology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1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02" y="476672"/>
            <a:ext cx="8229600" cy="684213"/>
          </a:xfrm>
        </p:spPr>
        <p:txBody>
          <a:bodyPr/>
          <a:lstStyle/>
          <a:p>
            <a:r>
              <a:rPr lang="en-US" sz="3800" dirty="0" smtClean="0"/>
              <a:t>Presentation Software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88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Keeping it simple</a:t>
            </a:r>
          </a:p>
          <a:p>
            <a:pPr marL="274637" lvl="1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Discussing rather than reading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Caution using </a:t>
            </a:r>
            <a:r>
              <a:rPr lang="en-US" dirty="0" err="1" smtClean="0">
                <a:solidFill>
                  <a:srgbClr val="002060"/>
                </a:solidFill>
              </a:rPr>
              <a:t>Prezi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19</a:t>
            </a:fld>
            <a:endParaRPr lang="fr-FR" altLang="fr-FR"/>
          </a:p>
        </p:txBody>
      </p:sp>
      <p:pic>
        <p:nvPicPr>
          <p:cNvPr id="1026" name="Picture 2" descr=" powerpoint logo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3681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5938" y="639961"/>
            <a:ext cx="8112125" cy="22129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4000" dirty="0" smtClean="0">
                <a:solidFill>
                  <a:srgbClr val="0033CC"/>
                </a:solidFill>
                <a:effectLst/>
              </a:rPr>
              <a:t>Connecting the Dots: How Student Data on Their </a:t>
            </a:r>
            <a:r>
              <a:rPr lang="en-CA" sz="4000" dirty="0">
                <a:solidFill>
                  <a:srgbClr val="0033CC"/>
                </a:solidFill>
                <a:effectLst/>
              </a:rPr>
              <a:t>U</a:t>
            </a:r>
            <a:r>
              <a:rPr lang="en-CA" sz="4000" dirty="0" smtClean="0">
                <a:solidFill>
                  <a:srgbClr val="0033CC"/>
                </a:solidFill>
                <a:effectLst/>
              </a:rPr>
              <a:t>se of ICTs Fits into a UDL Framework</a:t>
            </a:r>
            <a:r>
              <a:rPr lang="en-US" sz="4000" dirty="0">
                <a:solidFill>
                  <a:srgbClr val="0033CC"/>
                </a:solidFill>
                <a:effectLst/>
              </a:rPr>
              <a:t/>
            </a:r>
            <a:br>
              <a:rPr lang="en-US" sz="4000" dirty="0">
                <a:solidFill>
                  <a:srgbClr val="0033CC"/>
                </a:solidFill>
                <a:effectLst/>
              </a:rPr>
            </a:b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49" y="2996952"/>
            <a:ext cx="8785225" cy="1931987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King </a:t>
            </a: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Collaboration with 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Havel, Catherine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Fichten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Mary Jorgensen, Jillian Budd, Rhonda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Amsel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Cristina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Vitouchanskaia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Alex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Lussier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Tiiu</a:t>
            </a:r>
            <a:r>
              <a:rPr lang="en-US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Poldma</a:t>
            </a:r>
            <a:endParaRPr lang="en-US" sz="22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aseline="30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101" name="Connecteur droit 28"/>
          <p:cNvSpPr>
            <a:spLocks noChangeShapeType="1"/>
          </p:cNvSpPr>
          <p:nvPr/>
        </p:nvSpPr>
        <p:spPr bwMode="auto">
          <a:xfrm>
            <a:off x="457200" y="2924944"/>
            <a:ext cx="8229600" cy="0"/>
          </a:xfrm>
          <a:prstGeom prst="line">
            <a:avLst/>
          </a:prstGeom>
          <a:noFill/>
          <a:ln w="190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7894" y="47251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UDL, hosted by Athabasca University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January 30, 2016</a:t>
            </a:r>
          </a:p>
          <a:p>
            <a:pPr algn="ctr"/>
            <a:r>
              <a:rPr lang="fr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Edmonton, Alberta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4" descr="Logo for the Fonds de Recherche sur la Société et la Cultur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36" y="6014141"/>
            <a:ext cx="204946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awson Colleg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4" y="6188075"/>
            <a:ext cx="118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6" descr="Adaptech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54725"/>
            <a:ext cx="5651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Attribution - Non Commercia l- No Derivatives 4.0 International" title="Creative Commons Licen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68" y="5655248"/>
            <a:ext cx="801064" cy="2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égep André-Laurendeau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042428"/>
            <a:ext cx="1668298" cy="6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ESR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12" y="6021288"/>
            <a:ext cx="1800187" cy="68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2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Communication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Having guidelines for E-mails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Trying virtual office hours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Avoiding social media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  <p:pic>
        <p:nvPicPr>
          <p:cNvPr id="5" name="Picture 17" descr="Envelope representing an e-mai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207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84213"/>
          </a:xfrm>
        </p:spPr>
        <p:txBody>
          <a:bodyPr/>
          <a:lstStyle/>
          <a:p>
            <a:r>
              <a:rPr lang="en-US" sz="3800" dirty="0" smtClean="0"/>
              <a:t>Teaching Technology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640960" cy="4888200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Showing students how </a:t>
            </a:r>
            <a:r>
              <a:rPr lang="en-US" dirty="0">
                <a:solidFill>
                  <a:srgbClr val="002060"/>
                </a:solidFill>
              </a:rPr>
              <a:t>to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2060"/>
                </a:solidFill>
              </a:rPr>
              <a:t>Log onto the CMS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</a:rPr>
              <a:t>Access </a:t>
            </a:r>
            <a:r>
              <a:rPr lang="en-US" dirty="0">
                <a:solidFill>
                  <a:srgbClr val="002060"/>
                </a:solidFill>
              </a:rPr>
              <a:t>publisher’s </a:t>
            </a:r>
            <a:r>
              <a:rPr lang="en-US" dirty="0" smtClean="0">
                <a:solidFill>
                  <a:srgbClr val="002060"/>
                </a:solidFill>
              </a:rPr>
              <a:t>website</a:t>
            </a:r>
          </a:p>
          <a:p>
            <a:pPr lvl="1">
              <a:spcBef>
                <a:spcPts val="600"/>
              </a:spcBef>
            </a:pPr>
            <a:r>
              <a:rPr lang="en-US" smtClean="0">
                <a:solidFill>
                  <a:srgbClr val="002060"/>
                </a:solidFill>
              </a:rPr>
              <a:t>Use common software </a:t>
            </a:r>
            <a:r>
              <a:rPr lang="en-US" dirty="0">
                <a:solidFill>
                  <a:srgbClr val="002060"/>
                </a:solidFill>
              </a:rPr>
              <a:t>(e.g. Excel)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  <p:pic>
        <p:nvPicPr>
          <p:cNvPr id="5" name="Picture 3" descr="mood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590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9259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3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Online Textbooks / Group Work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Online textbooks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</a:rPr>
              <a:t>Availability of paper copies</a:t>
            </a:r>
          </a:p>
          <a:p>
            <a:pPr marL="274637" lvl="1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US" dirty="0">
                <a:solidFill>
                  <a:srgbClr val="002060"/>
                </a:solidFill>
              </a:rPr>
              <a:t>Online group work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Usual group work concerns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Synchronous vs asynchronous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Teaching </a:t>
            </a:r>
            <a:r>
              <a:rPr lang="en-US" dirty="0">
                <a:solidFill>
                  <a:srgbClr val="002060"/>
                </a:solidFill>
              </a:rPr>
              <a:t>online group </a:t>
            </a:r>
            <a:r>
              <a:rPr lang="en-US" dirty="0" smtClean="0">
                <a:solidFill>
                  <a:srgbClr val="002060"/>
                </a:solidFill>
              </a:rPr>
              <a:t>tools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Teaching online group work skills</a:t>
            </a:r>
          </a:p>
          <a:p>
            <a:pPr lvl="1"/>
            <a:endParaRPr lang="en-US" dirty="0"/>
          </a:p>
          <a:p>
            <a:pPr marL="274637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77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51720" y="2420888"/>
            <a:ext cx="5040560" cy="252028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CA" sz="6500" b="1" dirty="0" smtClean="0">
                <a:ln w="18000">
                  <a:solidFill>
                    <a:srgbClr val="0033CC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Merci et à la prochaine!</a:t>
            </a:r>
            <a:endParaRPr lang="en-US" sz="6500" b="1" dirty="0">
              <a:ln w="18000">
                <a:solidFill>
                  <a:srgbClr val="0033CC"/>
                </a:solidFill>
                <a:prstDash val="solid"/>
                <a:miter lim="800000"/>
              </a:ln>
              <a:solidFill>
                <a:srgbClr val="00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0024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Presenter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928992" cy="488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Laura King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– </a:t>
            </a:r>
            <a:r>
              <a:rPr lang="en-US" i="1" dirty="0" err="1" smtClean="0">
                <a:solidFill>
                  <a:srgbClr val="002060"/>
                </a:solidFill>
              </a:rPr>
              <a:t>Cégep</a:t>
            </a:r>
            <a:r>
              <a:rPr lang="en-US" i="1" dirty="0" smtClean="0">
                <a:solidFill>
                  <a:srgbClr val="002060"/>
                </a:solidFill>
              </a:rPr>
              <a:t> André-</a:t>
            </a:r>
            <a:r>
              <a:rPr lang="en-US" i="1" dirty="0" err="1" smtClean="0">
                <a:solidFill>
                  <a:srgbClr val="002060"/>
                </a:solidFill>
              </a:rPr>
              <a:t>Laurendeau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CA" i="1" dirty="0" smtClean="0">
                <a:solidFill>
                  <a:srgbClr val="002060"/>
                </a:solidFill>
              </a:rPr>
              <a:t>- </a:t>
            </a:r>
            <a:r>
              <a:rPr lang="fr-CA" i="1" dirty="0" err="1" smtClean="0">
                <a:solidFill>
                  <a:srgbClr val="002060"/>
                </a:solidFill>
              </a:rPr>
              <a:t>Adaptech</a:t>
            </a:r>
            <a:r>
              <a:rPr lang="fr-CA" i="1" dirty="0" smtClean="0">
                <a:solidFill>
                  <a:srgbClr val="002060"/>
                </a:solidFill>
              </a:rPr>
              <a:t> </a:t>
            </a:r>
            <a:r>
              <a:rPr lang="fr-CA" i="1" dirty="0" err="1" smtClean="0">
                <a:solidFill>
                  <a:srgbClr val="002060"/>
                </a:solidFill>
              </a:rPr>
              <a:t>Research</a:t>
            </a:r>
            <a:r>
              <a:rPr lang="fr-CA" i="1" dirty="0" smtClean="0">
                <a:solidFill>
                  <a:srgbClr val="002060"/>
                </a:solidFill>
              </a:rPr>
              <a:t> Network</a:t>
            </a:r>
            <a:endParaRPr lang="en-US" i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sz="2400" dirty="0" smtClean="0"/>
              <a:t>	</a:t>
            </a:r>
          </a:p>
          <a:p>
            <a:pPr marL="0" indent="0" algn="just">
              <a:buNone/>
            </a:pPr>
            <a:endParaRPr lang="fr-CA" dirty="0" smtClean="0"/>
          </a:p>
          <a:p>
            <a:pPr marL="0" indent="0" algn="just">
              <a:buNone/>
            </a:pPr>
            <a:endParaRPr lang="fr-CA" dirty="0"/>
          </a:p>
          <a:p>
            <a:pPr marL="0" indent="0" algn="just">
              <a:buNone/>
            </a:pPr>
            <a:endParaRPr lang="fr-CA" dirty="0" smtClean="0"/>
          </a:p>
          <a:p>
            <a:pPr marL="0" indent="0" algn="just">
              <a:buNone/>
            </a:pPr>
            <a:endParaRPr lang="fr-CA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  <p:pic>
        <p:nvPicPr>
          <p:cNvPr id="1026" name="Picture 2" descr="Photo of the Cégep André-Laurendeau buildin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54186"/>
            <a:ext cx="4590054" cy="242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27152" y="5576303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laura.king@claurendeau.qc.ca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Learning Objectives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579296" cy="48882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2060"/>
                </a:solidFill>
              </a:rPr>
              <a:t>Identify ICTs that work well for students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R</a:t>
            </a:r>
            <a:r>
              <a:rPr lang="en-US" dirty="0" smtClean="0">
                <a:solidFill>
                  <a:srgbClr val="002060"/>
                </a:solidFill>
              </a:rPr>
              <a:t>ecognize ICTs that </a:t>
            </a:r>
            <a:r>
              <a:rPr lang="en-US" dirty="0">
                <a:solidFill>
                  <a:srgbClr val="002060"/>
                </a:solidFill>
              </a:rPr>
              <a:t>enhance access to Online and Blended </a:t>
            </a:r>
            <a:r>
              <a:rPr lang="en-US" dirty="0" smtClean="0">
                <a:solidFill>
                  <a:srgbClr val="002060"/>
                </a:solidFill>
              </a:rPr>
              <a:t>Learning </a:t>
            </a: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elect </a:t>
            </a:r>
            <a:r>
              <a:rPr lang="en-US" dirty="0">
                <a:solidFill>
                  <a:srgbClr val="002060"/>
                </a:solidFill>
              </a:rPr>
              <a:t>one </a:t>
            </a:r>
            <a:r>
              <a:rPr lang="en-US" dirty="0" smtClean="0">
                <a:solidFill>
                  <a:srgbClr val="002060"/>
                </a:solidFill>
              </a:rPr>
              <a:t>ICT change to implement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51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820472" cy="5256584"/>
          </a:xfrm>
        </p:spPr>
        <p:txBody>
          <a:bodyPr/>
          <a:lstStyle/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fr-FR" altLang="en-US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Student</a:t>
            </a:r>
            <a:r>
              <a:rPr lang="fr-FR" alt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fr-FR" altLang="en-US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Demographics</a:t>
            </a:r>
            <a:endParaRPr lang="fr-FR" altLang="en-US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fr-FR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 </a:t>
            </a:r>
            <a:r>
              <a:rPr lang="fr-FR" altLang="en-US" sz="3200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fr-FR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311 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Gender</a:t>
            </a:r>
          </a:p>
          <a:p>
            <a:pPr lvl="3">
              <a:spcAft>
                <a:spcPts val="400"/>
              </a:spcAft>
            </a:pPr>
            <a:r>
              <a:rPr lang="en-US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F = 183 (59%)</a:t>
            </a:r>
          </a:p>
          <a:p>
            <a:pPr lvl="3">
              <a:spcAft>
                <a:spcPts val="400"/>
              </a:spcAft>
            </a:pPr>
            <a:r>
              <a:rPr lang="en-US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 = 126 (40%)</a:t>
            </a:r>
          </a:p>
          <a:p>
            <a:pPr lvl="3">
              <a:spcAft>
                <a:spcPts val="400"/>
              </a:spcAft>
            </a:pPr>
            <a:r>
              <a:rPr lang="en-US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Other = 2 (0.6%)</a:t>
            </a:r>
          </a:p>
          <a:p>
            <a:pPr marL="593725" lvl="2" indent="0">
              <a:spcBef>
                <a:spcPts val="400"/>
              </a:spcBef>
              <a:spcAft>
                <a:spcPts val="400"/>
              </a:spcAft>
              <a:buNone/>
            </a:pPr>
            <a:endParaRPr lang="en-US" altLang="en-US" sz="32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lvl="2">
              <a:spcBef>
                <a:spcPts val="300"/>
              </a:spcBef>
              <a:spcAft>
                <a:spcPts val="300"/>
              </a:spcAft>
            </a:pPr>
            <a:r>
              <a:rPr lang="en-CA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Born </a:t>
            </a:r>
            <a:r>
              <a:rPr lang="en-CA" altLang="en-US" sz="3200" dirty="0">
                <a:solidFill>
                  <a:srgbClr val="002060"/>
                </a:solidFill>
                <a:latin typeface="Arial" charset="0"/>
                <a:cs typeface="Arial" charset="0"/>
              </a:rPr>
              <a:t>outside of </a:t>
            </a:r>
            <a:r>
              <a:rPr lang="en-CA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Canada</a:t>
            </a:r>
          </a:p>
          <a:p>
            <a:pPr lvl="3">
              <a:spcBef>
                <a:spcPts val="300"/>
              </a:spcBef>
              <a:spcAft>
                <a:spcPts val="300"/>
              </a:spcAft>
            </a:pPr>
            <a:r>
              <a:rPr lang="en-CA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n </a:t>
            </a:r>
            <a:r>
              <a:rPr lang="en-CA" altLang="en-US" sz="3200" dirty="0">
                <a:solidFill>
                  <a:srgbClr val="002060"/>
                </a:solidFill>
                <a:latin typeface="Arial" charset="0"/>
                <a:cs typeface="Arial" charset="0"/>
              </a:rPr>
              <a:t>= </a:t>
            </a:r>
            <a:r>
              <a:rPr lang="en-CA" altLang="en-US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95 (30.5</a:t>
            </a:r>
            <a:r>
              <a:rPr lang="en-CA" altLang="en-US" sz="3200" dirty="0">
                <a:solidFill>
                  <a:srgbClr val="002060"/>
                </a:solidFill>
                <a:latin typeface="Arial" charset="0"/>
                <a:cs typeface="Arial" charset="0"/>
              </a:rPr>
              <a:t>%)</a:t>
            </a:r>
          </a:p>
          <a:p>
            <a:pPr marL="274637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26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altLang="en-US" sz="3200" noProof="0" dirty="0" smtClean="0">
              <a:latin typeface="Arial" charset="0"/>
              <a:cs typeface="Arial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F8F8B03-436C-4694-876F-0660F5DD90A0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5</a:t>
            </a:fld>
            <a:endParaRPr lang="fr-FR" altLang="fr-FR" sz="140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02625" cy="684213"/>
          </a:xfrm>
        </p:spPr>
        <p:txBody>
          <a:bodyPr/>
          <a:lstStyle/>
          <a:p>
            <a:pPr>
              <a:defRPr/>
            </a:pPr>
            <a:r>
              <a:rPr lang="en-US" altLang="en-US" sz="3800" dirty="0" smtClean="0">
                <a:effectLst/>
              </a:rPr>
              <a:t> About the Research</a:t>
            </a:r>
            <a:endParaRPr lang="en-US" sz="3800" noProof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25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Survey 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Online study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Accessible </a:t>
            </a:r>
            <a:r>
              <a:rPr lang="en-US" dirty="0">
                <a:solidFill>
                  <a:srgbClr val="002060"/>
                </a:solidFill>
              </a:rPr>
              <a:t>in alternative </a:t>
            </a:r>
            <a:r>
              <a:rPr lang="en-US" dirty="0" smtClean="0">
                <a:solidFill>
                  <a:srgbClr val="002060"/>
                </a:solidFill>
              </a:rPr>
              <a:t>formats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E.g., text-to-speech, </a:t>
            </a:r>
            <a:r>
              <a:rPr lang="en-US" dirty="0">
                <a:solidFill>
                  <a:srgbClr val="002060"/>
                </a:solidFill>
              </a:rPr>
              <a:t>large </a:t>
            </a:r>
            <a:r>
              <a:rPr lang="en-US" dirty="0" smtClean="0">
                <a:solidFill>
                  <a:srgbClr val="002060"/>
                </a:solidFill>
              </a:rPr>
              <a:t>font</a:t>
            </a:r>
          </a:p>
          <a:p>
            <a:pPr marL="274637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Simple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004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1815"/>
          </a:xfrm>
        </p:spPr>
        <p:txBody>
          <a:bodyPr/>
          <a:lstStyle/>
          <a:p>
            <a:pPr>
              <a:defRPr/>
            </a:pPr>
            <a:r>
              <a:rPr lang="en-US" sz="3800" noProof="0" dirty="0" smtClean="0">
                <a:effectLst/>
              </a:rPr>
              <a:t> Research Questions</a:t>
            </a:r>
            <a:endParaRPr lang="en-US" sz="3800" noProof="0" dirty="0">
              <a:effectLst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77392"/>
            <a:ext cx="8229600" cy="488791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3400" noProof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Do you like courses where your teachers use technology?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Arial" charset="0"/>
                <a:cs typeface="Arial" charset="0"/>
              </a:rPr>
              <a:t>Do you like </a:t>
            </a:r>
            <a:r>
              <a:rPr lang="en-US" sz="3400" dirty="0">
                <a:solidFill>
                  <a:srgbClr val="002060"/>
                </a:solidFill>
              </a:rPr>
              <a:t>courses where </a:t>
            </a:r>
            <a:r>
              <a:rPr lang="en-US" sz="3400" dirty="0" smtClean="0">
                <a:solidFill>
                  <a:srgbClr val="002060"/>
                </a:solidFill>
              </a:rPr>
              <a:t>your teachers allow you to use your personal technologies in class?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400" dirty="0" smtClean="0">
                <a:solidFill>
                  <a:srgbClr val="002060"/>
                </a:solidFill>
              </a:rPr>
              <a:t>Do your teachers </a:t>
            </a:r>
            <a:r>
              <a:rPr lang="en-US" sz="3400" dirty="0">
                <a:solidFill>
                  <a:srgbClr val="002060"/>
                </a:solidFill>
              </a:rPr>
              <a:t>allow you to use your personal technologies in class?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34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altLang="en-US" sz="3400" noProof="0" dirty="0" smtClean="0">
              <a:latin typeface="Arial" charset="0"/>
              <a:cs typeface="Arial" charset="0"/>
            </a:endParaRPr>
          </a:p>
          <a:p>
            <a:pPr marL="274637" lvl="1" indent="0">
              <a:spcAft>
                <a:spcPts val="1200"/>
              </a:spcAft>
              <a:buNone/>
            </a:pPr>
            <a:endParaRPr lang="en-US" altLang="en-US" noProof="0" dirty="0" smtClean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08EF413-0464-4DB6-845E-F8EA4CE4EE52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7</a:t>
            </a:fld>
            <a:endParaRPr lang="fr-FR" altLang="fr-FR" sz="1400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21506" name="Picture 2" descr="Figure leaning on a question mar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1219083" cy="114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4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1815"/>
          </a:xfrm>
        </p:spPr>
        <p:txBody>
          <a:bodyPr/>
          <a:lstStyle/>
          <a:p>
            <a:pPr>
              <a:defRPr/>
            </a:pPr>
            <a:r>
              <a:rPr lang="en-US" noProof="0" dirty="0" smtClean="0">
                <a:effectLst/>
              </a:rPr>
              <a:t> </a:t>
            </a:r>
            <a:r>
              <a:rPr lang="en-US" sz="3800" noProof="0" dirty="0" smtClean="0">
                <a:effectLst/>
              </a:rPr>
              <a:t>Research Questions (cont’d)</a:t>
            </a:r>
            <a:endParaRPr lang="en-US" sz="3800" noProof="0" dirty="0">
              <a:effectLst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77392"/>
            <a:ext cx="8229600" cy="4887912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altLang="en-US" sz="3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What </a:t>
            </a:r>
            <a:r>
              <a:rPr lang="en-US" altLang="en-US" sz="3400" dirty="0">
                <a:solidFill>
                  <a:srgbClr val="002060"/>
                </a:solidFill>
                <a:latin typeface="Arial" charset="0"/>
                <a:cs typeface="Arial" charset="0"/>
              </a:rPr>
              <a:t>technologies have your teachers used in class?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altLang="en-US" sz="3400" dirty="0">
                <a:solidFill>
                  <a:srgbClr val="002060"/>
                </a:solidFill>
                <a:latin typeface="Arial" charset="0"/>
                <a:cs typeface="Arial" charset="0"/>
              </a:rPr>
              <a:t>Which of these technologies worked well for you?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altLang="en-US" sz="3400" dirty="0">
                <a:solidFill>
                  <a:srgbClr val="002060"/>
                </a:solidFill>
                <a:latin typeface="Arial" charset="0"/>
                <a:cs typeface="Arial" charset="0"/>
              </a:rPr>
              <a:t>Which of these technologies did not work well for you</a:t>
            </a:r>
            <a:r>
              <a:rPr lang="en-US" altLang="en-US" sz="3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altLang="en-US" sz="3400" dirty="0">
                <a:solidFill>
                  <a:srgbClr val="002060"/>
                </a:solidFill>
                <a:latin typeface="Arial" charset="0"/>
                <a:cs typeface="Arial" charset="0"/>
              </a:rPr>
              <a:t>Students’ suggestions for teachers use of technology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endParaRPr lang="en-US" sz="3400" dirty="0" smtClean="0"/>
          </a:p>
          <a:p>
            <a:pPr>
              <a:spcAft>
                <a:spcPts val="1200"/>
              </a:spcAft>
            </a:pPr>
            <a:endParaRPr lang="en-US" altLang="en-US" sz="3400" noProof="0" dirty="0" smtClean="0">
              <a:latin typeface="Arial" charset="0"/>
              <a:cs typeface="Arial" charset="0"/>
            </a:endParaRPr>
          </a:p>
          <a:p>
            <a:pPr marL="274637" lvl="1" indent="0">
              <a:spcAft>
                <a:spcPts val="1200"/>
              </a:spcAft>
              <a:buNone/>
            </a:pPr>
            <a:endParaRPr lang="en-US" altLang="en-US" noProof="0" dirty="0" smtClean="0">
              <a:latin typeface="Arial" charset="0"/>
              <a:cs typeface="Arial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408EF413-0464-4DB6-845E-F8EA4CE4EE52}" type="slidenum">
              <a:rPr lang="fr-FR" altLang="fr-FR" sz="1400" smtClean="0">
                <a:solidFill>
                  <a:srgbClr val="0033CC"/>
                </a:solidFill>
                <a:latin typeface="Arial" charset="0"/>
              </a:rPr>
              <a:pPr/>
              <a:t>8</a:t>
            </a:fld>
            <a:endParaRPr lang="fr-FR" altLang="fr-FR" sz="1400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fr-CA" dirty="0" smtClean="0"/>
              <a:t>No </a:t>
            </a:r>
            <a:r>
              <a:rPr lang="fr-CA" dirty="0" err="1" smtClean="0"/>
              <a:t>Significant</a:t>
            </a:r>
            <a:r>
              <a:rPr lang="fr-CA" dirty="0" smtClean="0"/>
              <a:t> </a:t>
            </a:r>
            <a:r>
              <a:rPr lang="fr-CA" dirty="0" err="1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 smtClean="0">
                <a:solidFill>
                  <a:srgbClr val="002060"/>
                </a:solidFill>
              </a:rPr>
              <a:t>Born </a:t>
            </a:r>
            <a:r>
              <a:rPr lang="fr-CA" dirty="0" err="1" smtClean="0">
                <a:solidFill>
                  <a:srgbClr val="002060"/>
                </a:solidFill>
              </a:rPr>
              <a:t>outside</a:t>
            </a:r>
            <a:r>
              <a:rPr lang="fr-CA" dirty="0" smtClean="0">
                <a:solidFill>
                  <a:srgbClr val="002060"/>
                </a:solidFill>
              </a:rPr>
              <a:t> of Canada</a:t>
            </a: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err="1" smtClean="0">
                <a:solidFill>
                  <a:srgbClr val="002060"/>
                </a:solidFill>
              </a:rPr>
              <a:t>Gender</a:t>
            </a:r>
            <a:endParaRPr lang="fr-CA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err="1" smtClean="0">
                <a:solidFill>
                  <a:srgbClr val="002060"/>
                </a:solidFill>
              </a:rPr>
              <a:t>Language</a:t>
            </a:r>
            <a:r>
              <a:rPr lang="fr-CA" dirty="0" smtClean="0">
                <a:solidFill>
                  <a:srgbClr val="002060"/>
                </a:solidFill>
              </a:rPr>
              <a:t> of instruction</a:t>
            </a:r>
          </a:p>
          <a:p>
            <a:pPr marL="0" indent="0">
              <a:buNone/>
            </a:pPr>
            <a:endParaRPr lang="fr-CA" dirty="0" smtClean="0">
              <a:solidFill>
                <a:srgbClr val="002060"/>
              </a:solidFill>
            </a:endParaRPr>
          </a:p>
          <a:p>
            <a:r>
              <a:rPr lang="fr-CA" dirty="0" err="1" smtClean="0">
                <a:solidFill>
                  <a:srgbClr val="002060"/>
                </a:solidFill>
              </a:rPr>
              <a:t>Disability</a:t>
            </a:r>
            <a:endParaRPr lang="fr-CA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F4DA61-A799-491C-8E9E-DC789FEF6F2B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14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CC"/>
      </a:hlink>
      <a:folHlink>
        <a:srgbClr val="00206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8089</TotalTime>
  <Words>603</Words>
  <Application>Microsoft Office PowerPoint</Application>
  <PresentationFormat>On-screen Show (4:3)</PresentationFormat>
  <Paragraphs>207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Origine</vt:lpstr>
      <vt:lpstr>Connecting the Dots: How Student Data on Their Use of ICTs Fits into a UDL Framework</vt:lpstr>
      <vt:lpstr>Connecting the Dots: How Student Data on Their Use of ICTs Fits into a UDL Framework </vt:lpstr>
      <vt:lpstr>Presenter</vt:lpstr>
      <vt:lpstr>Learning Objectives</vt:lpstr>
      <vt:lpstr> About the Research</vt:lpstr>
      <vt:lpstr>Making the Survey UD</vt:lpstr>
      <vt:lpstr> Research Questions</vt:lpstr>
      <vt:lpstr> Research Questions (cont’d)</vt:lpstr>
      <vt:lpstr>No Significant Differences</vt:lpstr>
      <vt:lpstr>Connecting the Dots</vt:lpstr>
      <vt:lpstr>I Like Courses Where  Teachers Use Technology</vt:lpstr>
      <vt:lpstr>Use of Personal Technology in Class</vt:lpstr>
      <vt:lpstr>ICTs Frequently Used by Teachers</vt:lpstr>
      <vt:lpstr>Technologies Frequently Used by Teachers (cont’d) – Rank Order</vt:lpstr>
      <vt:lpstr>What Worked Well</vt:lpstr>
      <vt:lpstr>What Did Not Work Well</vt:lpstr>
      <vt:lpstr>Connecting the Dots</vt:lpstr>
      <vt:lpstr>Tips</vt:lpstr>
      <vt:lpstr>Presentation Software </vt:lpstr>
      <vt:lpstr>Communication</vt:lpstr>
      <vt:lpstr>Teaching Technology</vt:lpstr>
      <vt:lpstr>Online Textbooks / Group Work</vt:lpstr>
      <vt:lpstr>PowerPoint Presentation</vt:lpstr>
    </vt:vector>
  </TitlesOfParts>
  <Company>TRADINTEK - Services linguistiques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TRA6053 - Méthodologie et outils de la localisation II</dc:title>
  <dc:creator>Christian Mayer</dc:creator>
  <cp:lastModifiedBy>Admin</cp:lastModifiedBy>
  <cp:revision>714</cp:revision>
  <cp:lastPrinted>2015-10-13T20:22:21Z</cp:lastPrinted>
  <dcterms:created xsi:type="dcterms:W3CDTF">2002-08-29T15:31:57Z</dcterms:created>
  <dcterms:modified xsi:type="dcterms:W3CDTF">2016-02-09T18:27:12Z</dcterms:modified>
</cp:coreProperties>
</file>