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62" r:id="rId11"/>
    <p:sldId id="263" r:id="rId12"/>
    <p:sldId id="264" r:id="rId13"/>
    <p:sldId id="272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37"/>
    <p:restoredTop sz="95840"/>
  </p:normalViewPr>
  <p:slideViewPr>
    <p:cSldViewPr snapToGrid="0">
      <p:cViewPr varScale="1">
        <p:scale>
          <a:sx n="64" d="100"/>
          <a:sy n="64" d="100"/>
        </p:scale>
        <p:origin x="3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E5240-795E-2021-9538-3EEDD6FE8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7" cy="1475013"/>
          </a:xfrm>
        </p:spPr>
        <p:txBody>
          <a:bodyPr>
            <a:noAutofit/>
          </a:bodyPr>
          <a:lstStyle/>
          <a:p>
            <a:r>
              <a:rPr kumimoji="1" lang="en-CA" altLang="zh-CN" sz="3200" dirty="0"/>
              <a:t>Unravelling The Night: Exploring the interplay between Neuroticism, psychological distress, and parasomnias in Post-Secondary Students</a:t>
            </a:r>
            <a:endParaRPr kumimoji="1" lang="zh-CN" altLang="en-US" sz="32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4A24B8F-5622-D21E-CAAE-B87DAB1EC6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CA" altLang="zh-CN" dirty="0"/>
              <a:t>Huanan Liao</a:t>
            </a:r>
          </a:p>
          <a:p>
            <a:r>
              <a:rPr kumimoji="1" lang="en-CA" altLang="zh-CN" dirty="0"/>
              <a:t>Psyc380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2817" y="3727174"/>
            <a:ext cx="7096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Liao,  H. (2023, </a:t>
            </a:r>
            <a:r>
              <a:rPr lang="en-CA" dirty="0" err="1" smtClean="0">
                <a:solidFill>
                  <a:schemeClr val="bg1"/>
                </a:solidFill>
              </a:rPr>
              <a:t>Janaury</a:t>
            </a:r>
            <a:r>
              <a:rPr lang="en-CA" dirty="0" smtClean="0">
                <a:solidFill>
                  <a:schemeClr val="bg1"/>
                </a:solidFill>
              </a:rPr>
              <a:t>). </a:t>
            </a:r>
            <a:r>
              <a:rPr lang="en-CA" i="1" dirty="0" smtClean="0">
                <a:solidFill>
                  <a:schemeClr val="bg1"/>
                </a:solidFill>
              </a:rPr>
              <a:t>Unravelling the night: Exploring the interplay between neuroticism, psychological distress, and parasomnias in post-secondary students </a:t>
            </a:r>
            <a:r>
              <a:rPr lang="en-CA" dirty="0" smtClean="0">
                <a:solidFill>
                  <a:schemeClr val="bg1"/>
                </a:solidFill>
              </a:rPr>
              <a:t>[Invited speaker].  PSY380 Course at McGill University, Montreal, QC, Canada.</a:t>
            </a:r>
            <a:r>
              <a:rPr lang="en-CA" dirty="0" smtClean="0"/>
              <a:t>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3557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B2FB01-1002-96B6-A637-FB7B58806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Analyses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307B16-4201-F3D6-503F-3A0EE6636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CA" altLang="zh-CN" dirty="0"/>
              <a:t>SPSS</a:t>
            </a:r>
          </a:p>
          <a:p>
            <a:r>
              <a:rPr kumimoji="1" lang="en-CA" altLang="zh-CN" dirty="0"/>
              <a:t>Independent sample t-tests</a:t>
            </a:r>
          </a:p>
          <a:p>
            <a:r>
              <a:rPr kumimoji="1" lang="en-CA" altLang="zh-CN" dirty="0"/>
              <a:t>Bivariate correlational analyses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161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158D7D-E99C-3BC5-9544-47B55609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Preliminary Results(1/3)</a:t>
            </a:r>
            <a:endParaRPr kumimoji="1" lang="zh-CN" altLang="en-US" dirty="0"/>
          </a:p>
        </p:txBody>
      </p:sp>
      <p:pic>
        <p:nvPicPr>
          <p:cNvPr id="5" name="内容占位符 4" descr="日程表&#10;&#10;中度可信度描述已自动生成">
            <a:extLst>
              <a:ext uri="{FF2B5EF4-FFF2-40B4-BE49-F238E27FC236}">
                <a16:creationId xmlns:a16="http://schemas.microsoft.com/office/drawing/2014/main" id="{D2DEAB3A-C970-81D2-3E07-85FFB67E6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6196" y="4145996"/>
            <a:ext cx="8900189" cy="2304990"/>
          </a:xfrm>
        </p:spPr>
      </p:pic>
      <p:pic>
        <p:nvPicPr>
          <p:cNvPr id="9" name="图片 8" descr="表格&#10;&#10;低可信度描述已自动生成">
            <a:extLst>
              <a:ext uri="{FF2B5EF4-FFF2-40B4-BE49-F238E27FC236}">
                <a16:creationId xmlns:a16="http://schemas.microsoft.com/office/drawing/2014/main" id="{B3BA1BDD-49E9-F44E-7813-58F4EE9B5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195" y="2029558"/>
            <a:ext cx="8900191" cy="211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43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898E8-B304-0976-5D8B-BCA75DE1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Preliminary Results(2/3)</a:t>
            </a:r>
            <a:endParaRPr kumimoji="1" lang="zh-CN" altLang="en-US" dirty="0"/>
          </a:p>
        </p:txBody>
      </p:sp>
      <p:pic>
        <p:nvPicPr>
          <p:cNvPr id="5" name="内容占位符 4" descr="表格&#10;&#10;描述已自动生成">
            <a:extLst>
              <a:ext uri="{FF2B5EF4-FFF2-40B4-BE49-F238E27FC236}">
                <a16:creationId xmlns:a16="http://schemas.microsoft.com/office/drawing/2014/main" id="{FCBD4A1A-CE19-DDF9-F5ED-2186DFC75B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613" y="1946787"/>
            <a:ext cx="9202993" cy="4380271"/>
          </a:xfrm>
        </p:spPr>
      </p:pic>
    </p:spTree>
    <p:extLst>
      <p:ext uri="{BB962C8B-B14F-4D97-AF65-F5344CB8AC3E}">
        <p14:creationId xmlns:p14="http://schemas.microsoft.com/office/powerpoint/2010/main" val="1657974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D3E01C-4EF6-18CB-822B-DE3E3562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Preliminary </a:t>
            </a:r>
            <a:r>
              <a:rPr kumimoji="1" lang="en-CA" altLang="zh-CN" dirty="0" err="1"/>
              <a:t>Resuits</a:t>
            </a:r>
            <a:r>
              <a:rPr kumimoji="1" lang="en-CA" altLang="zh-CN" dirty="0"/>
              <a:t> (3/3)</a:t>
            </a:r>
            <a:endParaRPr kumimoji="1" lang="zh-CN" altLang="en-US" dirty="0"/>
          </a:p>
        </p:txBody>
      </p:sp>
      <p:pic>
        <p:nvPicPr>
          <p:cNvPr id="7" name="内容占位符 6" descr="日程表&#10;&#10;中度可信度描述已自动生成">
            <a:extLst>
              <a:ext uri="{FF2B5EF4-FFF2-40B4-BE49-F238E27FC236}">
                <a16:creationId xmlns:a16="http://schemas.microsoft.com/office/drawing/2014/main" id="{64ADF6FD-98AD-556C-635B-81E9ED41D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1790" y="4145195"/>
            <a:ext cx="8167607" cy="2395089"/>
          </a:xfrm>
        </p:spPr>
      </p:pic>
      <p:pic>
        <p:nvPicPr>
          <p:cNvPr id="9" name="图片 8" descr="日程表&#10;&#10;描述已自动生成">
            <a:extLst>
              <a:ext uri="{FF2B5EF4-FFF2-40B4-BE49-F238E27FC236}">
                <a16:creationId xmlns:a16="http://schemas.microsoft.com/office/drawing/2014/main" id="{4A15E1D1-E39E-9BE1-AFE7-409D9E633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789" y="1890793"/>
            <a:ext cx="8167607" cy="225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36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BBECC5-6B7F-09EB-0A54-A6E6A307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Discussion &amp; Implications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CDB4A7-F077-D3E5-F677-DF850D22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/>
          <a:lstStyle/>
          <a:p>
            <a:r>
              <a:rPr kumimoji="1" lang="en-CA" altLang="zh-CN" sz="2200" dirty="0"/>
              <a:t>Psychological maladjustments &amp; Neuroticism ↑ frequency of parasomnias ↑</a:t>
            </a:r>
          </a:p>
          <a:p>
            <a:r>
              <a:rPr kumimoji="1" lang="en-CA" altLang="zh-CN" sz="2200" dirty="0"/>
              <a:t>Comorbidities </a:t>
            </a:r>
          </a:p>
          <a:p>
            <a:endParaRPr kumimoji="1" lang="en-CA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633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4D9C00-4C18-E83D-64FC-3016E6CB0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Limitations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B33519-8A97-6D76-AA05-13D0FAC83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CA" altLang="zh-CN" sz="2200" dirty="0"/>
              <a:t>Snowball Sampling </a:t>
            </a:r>
          </a:p>
          <a:p>
            <a:r>
              <a:rPr kumimoji="1" lang="en-CA" altLang="zh-CN" sz="2200" dirty="0"/>
              <a:t>Small sample size</a:t>
            </a:r>
          </a:p>
          <a:p>
            <a:r>
              <a:rPr kumimoji="1" lang="en-CA" altLang="zh-CN" sz="2200" dirty="0"/>
              <a:t>Correlations =/= causation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084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5C1324-9197-BB9E-CA20-80D45D55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Future directions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4B2B6E-4B5E-D917-DB07-28B7BC1F6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CA" altLang="zh-CN" sz="2200" dirty="0"/>
              <a:t>Longitudinal studies </a:t>
            </a:r>
          </a:p>
          <a:p>
            <a:r>
              <a:rPr kumimoji="1" lang="en-CA" altLang="zh-CN" sz="2200" dirty="0"/>
              <a:t>Clinical intervention studies (e.g., addressing underlying factors in therapy) </a:t>
            </a:r>
          </a:p>
        </p:txBody>
      </p:sp>
    </p:spTree>
    <p:extLst>
      <p:ext uri="{BB962C8B-B14F-4D97-AF65-F5344CB8AC3E}">
        <p14:creationId xmlns:p14="http://schemas.microsoft.com/office/powerpoint/2010/main" val="1890297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DA39D-FA80-72BD-EB9C-6FB6E982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Citations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49B337-74C9-D2C5-D736-2734765A9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02543"/>
            <a:ext cx="11029616" cy="4253302"/>
          </a:xfrm>
        </p:spPr>
        <p:txBody>
          <a:bodyPr>
            <a:normAutofit/>
          </a:bodyPr>
          <a:lstStyle/>
          <a:p>
            <a:endParaRPr kumimoji="1" lang="en-CA" altLang="zh-CN" sz="1400" dirty="0"/>
          </a:p>
          <a:p>
            <a:r>
              <a:rPr kumimoji="1" lang="en-CA" altLang="zh-CN" sz="1400" dirty="0" err="1"/>
              <a:t>Bailes</a:t>
            </a:r>
            <a:r>
              <a:rPr kumimoji="1" lang="en-CA" altLang="zh-CN" sz="1400" dirty="0"/>
              <a:t>, S., </a:t>
            </a:r>
            <a:r>
              <a:rPr kumimoji="1" lang="en-CA" altLang="zh-CN" sz="1400" dirty="0" err="1"/>
              <a:t>Baltzan</a:t>
            </a:r>
            <a:r>
              <a:rPr kumimoji="1" lang="en-CA" altLang="zh-CN" sz="1400" dirty="0"/>
              <a:t>, M., Rizzo, D., </a:t>
            </a:r>
            <a:r>
              <a:rPr kumimoji="1" lang="en-CA" altLang="zh-CN" sz="1400" dirty="0" err="1"/>
              <a:t>Fichten</a:t>
            </a:r>
            <a:r>
              <a:rPr kumimoji="1" lang="en-CA" altLang="zh-CN" sz="1400" dirty="0"/>
              <a:t>, C. S., Amsel, R., &amp; </a:t>
            </a:r>
            <a:r>
              <a:rPr kumimoji="1" lang="en-CA" altLang="zh-CN" sz="1400" dirty="0" err="1"/>
              <a:t>Libman</a:t>
            </a:r>
            <a:r>
              <a:rPr kumimoji="1" lang="en-CA" altLang="zh-CN" sz="1400" dirty="0"/>
              <a:t>, E. (2008). A diagnostic symptom profile for sleep disorder in primary care patients. Journal of Psychosomatic Research, 64(4), 427-433.</a:t>
            </a:r>
          </a:p>
          <a:p>
            <a:r>
              <a:rPr kumimoji="1" lang="en-CA" altLang="zh-CN" sz="1400" dirty="0"/>
              <a:t>Fulda, S., </a:t>
            </a:r>
            <a:r>
              <a:rPr kumimoji="1" lang="en-CA" altLang="zh-CN" sz="1400" dirty="0" err="1"/>
              <a:t>Hornyak</a:t>
            </a:r>
            <a:r>
              <a:rPr kumimoji="1" lang="en-CA" altLang="zh-CN" sz="1400" dirty="0"/>
              <a:t>, M., Müller, K., Cerny, L., </a:t>
            </a:r>
            <a:r>
              <a:rPr kumimoji="1" lang="en-CA" altLang="zh-CN" sz="1400" dirty="0" err="1"/>
              <a:t>Beitinger</a:t>
            </a:r>
            <a:r>
              <a:rPr kumimoji="1" lang="en-CA" altLang="zh-CN" sz="1400" dirty="0"/>
              <a:t>, P. A., &amp; Wetter, T. C. (2008). </a:t>
            </a:r>
            <a:r>
              <a:rPr kumimoji="1" lang="en-CA" altLang="zh-CN" sz="1400" dirty="0" err="1"/>
              <a:t>Entwicklung</a:t>
            </a:r>
            <a:r>
              <a:rPr kumimoji="1" lang="en-CA" altLang="zh-CN" sz="1400" dirty="0"/>
              <a:t> und </a:t>
            </a:r>
            <a:r>
              <a:rPr kumimoji="1" lang="en-CA" altLang="zh-CN" sz="1400" dirty="0" err="1"/>
              <a:t>Validierung</a:t>
            </a:r>
            <a:r>
              <a:rPr kumimoji="1" lang="en-CA" altLang="zh-CN" sz="1400" dirty="0"/>
              <a:t> des </a:t>
            </a:r>
            <a:r>
              <a:rPr kumimoji="1" lang="en-CA" altLang="zh-CN" sz="1400" dirty="0" err="1"/>
              <a:t>Münchner</a:t>
            </a:r>
            <a:r>
              <a:rPr kumimoji="1" lang="en-CA" altLang="zh-CN" sz="1400" dirty="0"/>
              <a:t> </a:t>
            </a:r>
            <a:r>
              <a:rPr kumimoji="1" lang="en-CA" altLang="zh-CN" sz="1400" dirty="0" err="1"/>
              <a:t>Parasomnie</a:t>
            </a:r>
            <a:r>
              <a:rPr kumimoji="1" lang="en-CA" altLang="zh-CN" sz="1400" dirty="0"/>
              <a:t>-Screening (MUPS): Ein </a:t>
            </a:r>
            <a:r>
              <a:rPr kumimoji="1" lang="en-CA" altLang="zh-CN" sz="1400" dirty="0" err="1"/>
              <a:t>Fragebogen</a:t>
            </a:r>
            <a:r>
              <a:rPr kumimoji="1" lang="en-CA" altLang="zh-CN" sz="1400" dirty="0"/>
              <a:t> </a:t>
            </a:r>
            <a:r>
              <a:rPr kumimoji="1" lang="en-CA" altLang="zh-CN" sz="1400" dirty="0" err="1"/>
              <a:t>zur</a:t>
            </a:r>
            <a:r>
              <a:rPr kumimoji="1" lang="en-CA" altLang="zh-CN" sz="1400" dirty="0"/>
              <a:t> </a:t>
            </a:r>
            <a:r>
              <a:rPr kumimoji="1" lang="en-CA" altLang="zh-CN" sz="1400" dirty="0" err="1"/>
              <a:t>Erfassung</a:t>
            </a:r>
            <a:r>
              <a:rPr kumimoji="1" lang="en-CA" altLang="zh-CN" sz="1400" dirty="0"/>
              <a:t> von </a:t>
            </a:r>
            <a:r>
              <a:rPr kumimoji="1" lang="en-CA" altLang="zh-CN" sz="1400" dirty="0" err="1"/>
              <a:t>Parasomnien</a:t>
            </a:r>
            <a:r>
              <a:rPr kumimoji="1" lang="en-CA" altLang="zh-CN" sz="1400" dirty="0"/>
              <a:t> und </a:t>
            </a:r>
            <a:r>
              <a:rPr kumimoji="1" lang="en-CA" altLang="zh-CN" sz="1400" dirty="0" err="1"/>
              <a:t>nächtlichen</a:t>
            </a:r>
            <a:r>
              <a:rPr kumimoji="1" lang="en-CA" altLang="zh-CN" sz="1400" dirty="0"/>
              <a:t> </a:t>
            </a:r>
            <a:r>
              <a:rPr kumimoji="1" lang="en-CA" altLang="zh-CN" sz="1400" dirty="0" err="1"/>
              <a:t>Verhaltensweisen</a:t>
            </a:r>
            <a:r>
              <a:rPr kumimoji="1" lang="en-CA" altLang="zh-CN" sz="1400" dirty="0"/>
              <a:t>: A questionnaire for parasomnias and nocturnal behaviors. </a:t>
            </a:r>
            <a:r>
              <a:rPr kumimoji="1" lang="en-CA" altLang="zh-CN" sz="1400" dirty="0" err="1"/>
              <a:t>Somnologie-Schlafforschung</a:t>
            </a:r>
            <a:r>
              <a:rPr kumimoji="1" lang="en-CA" altLang="zh-CN" sz="1400" dirty="0"/>
              <a:t> und </a:t>
            </a:r>
            <a:r>
              <a:rPr kumimoji="1" lang="en-CA" altLang="zh-CN" sz="1400" dirty="0" err="1"/>
              <a:t>Schlafmedizin</a:t>
            </a:r>
            <a:r>
              <a:rPr kumimoji="1" lang="en-CA" altLang="zh-CN" sz="1400" dirty="0"/>
              <a:t>, 12, 56-65.</a:t>
            </a:r>
          </a:p>
          <a:p>
            <a:r>
              <a:rPr kumimoji="1" lang="en-CA" altLang="zh-CN" sz="1400" dirty="0"/>
              <a:t>Francis, L. J., Brown, L. B., &amp; </a:t>
            </a:r>
            <a:r>
              <a:rPr kumimoji="1" lang="en-CA" altLang="zh-CN" sz="1400" dirty="0" err="1"/>
              <a:t>Philipchalk</a:t>
            </a:r>
            <a:r>
              <a:rPr kumimoji="1" lang="en-CA" altLang="zh-CN" sz="1400" dirty="0"/>
              <a:t>, R. (1992). The development of an abbreviated form of the Revised Eysenck Personality Questionnaire (EPQR-A): Its use among students in England, Canada, the USA and Australia. Personality and individual differences, 13(4), 443-449.</a:t>
            </a:r>
          </a:p>
          <a:p>
            <a:r>
              <a:rPr kumimoji="1" lang="en-CA" altLang="zh-CN" sz="1400" dirty="0"/>
              <a:t>Kirwan, E., &amp; Fortune, D. G. (2021). Exploding head syndrome, chronotype, parasomnias and mental health in young adults. Journal of Sleep Research, 30(2), e13044.</a:t>
            </a:r>
          </a:p>
          <a:p>
            <a:r>
              <a:rPr kumimoji="1" lang="en-CA" altLang="zh-CN" sz="1400" dirty="0"/>
              <a:t>Kelly, W. E. (2020). Nightmares and ego strength revisited: Ego strength predicts nightmares above neuroticism and general psychological distress. Dreaming, 30(1), 29.</a:t>
            </a:r>
          </a:p>
          <a:p>
            <a:r>
              <a:rPr kumimoji="1" lang="en-CA" altLang="zh-CN" sz="1400" dirty="0"/>
              <a:t>Wang, Z., Zhang, K., He, L., Sun, J., Liu, J., &amp; Hu, L. (2023). Associations between frequent nightmares, nightmare distress and depressive symptoms in adolescent psychiatric patients. Sleep Medicine, 106, 17-24.</a:t>
            </a:r>
          </a:p>
          <a:p>
            <a:endParaRPr kumimoji="1" lang="en-CA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889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70D0D-1632-CCD8-8331-5E6DACBF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Background(1/3)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95B6CD-09D0-6CF2-6A49-E8A012A75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pPr marL="0" indent="0">
              <a:buNone/>
            </a:pPr>
            <a:endParaRPr kumimoji="1" lang="en-CA" altLang="zh-CN" dirty="0"/>
          </a:p>
          <a:p>
            <a:pPr marL="0" indent="0">
              <a:buNone/>
            </a:pPr>
            <a:endParaRPr kumimoji="1" lang="en-CA" altLang="zh-CN" dirty="0"/>
          </a:p>
          <a:p>
            <a:pPr marL="0" indent="0">
              <a:buNone/>
            </a:pPr>
            <a:endParaRPr kumimoji="1" lang="en-CA" altLang="zh-CN" dirty="0"/>
          </a:p>
          <a:p>
            <a:pPr marL="0" indent="0">
              <a:buNone/>
            </a:pPr>
            <a:endParaRPr kumimoji="1" lang="en-CA" altLang="zh-CN" dirty="0"/>
          </a:p>
          <a:p>
            <a:pPr marL="0" indent="0">
              <a:buNone/>
            </a:pPr>
            <a:endParaRPr kumimoji="1" lang="en-CA" altLang="zh-CN" dirty="0"/>
          </a:p>
          <a:p>
            <a:pPr marL="0" indent="0">
              <a:buNone/>
            </a:pPr>
            <a:endParaRPr kumimoji="1" lang="en-CA" altLang="zh-CN" sz="5500" dirty="0"/>
          </a:p>
          <a:p>
            <a:r>
              <a:rPr kumimoji="1" lang="en-CA" altLang="zh-CN" sz="5500" dirty="0"/>
              <a:t>Kirwan &amp; Fortune, 2021 </a:t>
            </a:r>
          </a:p>
          <a:p>
            <a:r>
              <a:rPr kumimoji="1" lang="en-CA" altLang="zh-CN" sz="5500" dirty="0"/>
              <a:t>N = 135; university students </a:t>
            </a:r>
          </a:p>
          <a:p>
            <a:r>
              <a:rPr kumimoji="1" lang="en-CA" altLang="zh-CN" sz="5500" dirty="0"/>
              <a:t>Hypnic jerks (79.3%), nightmares (74.1%), sleep-talking (57.8%)</a:t>
            </a:r>
          </a:p>
          <a:p>
            <a:r>
              <a:rPr kumimoji="1" lang="en-CA" altLang="zh-CN" sz="5500" dirty="0"/>
              <a:t>97.8% experienced at least one parasomnia symptom </a:t>
            </a:r>
          </a:p>
          <a:p>
            <a:endParaRPr kumimoji="1" lang="en-CA" altLang="zh-CN" sz="5500" dirty="0"/>
          </a:p>
          <a:p>
            <a:endParaRPr kumimoji="1" lang="en-CA" altLang="zh-CN" sz="5500" dirty="0"/>
          </a:p>
          <a:p>
            <a:endParaRPr kumimoji="1" lang="en-CA" altLang="zh-CN" sz="2100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endParaRPr kumimoji="1" lang="en-CA" altLang="zh-CN" dirty="0"/>
          </a:p>
          <a:p>
            <a:pPr marL="0" indent="0">
              <a:buNone/>
            </a:pPr>
            <a:endParaRPr kumimoji="1"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67905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B71BBA-E739-F9CC-361C-6A88735F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Background(2/3)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342DDA-313E-0E3E-666A-319E8B05A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8821"/>
            <a:ext cx="11029616" cy="39547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CA" altLang="zh-CN" dirty="0"/>
          </a:p>
          <a:p>
            <a:r>
              <a:rPr kumimoji="1" lang="en-CA" altLang="zh-CN" sz="2200" dirty="0"/>
              <a:t>Wang et al., 2023</a:t>
            </a:r>
          </a:p>
          <a:p>
            <a:r>
              <a:rPr kumimoji="1" lang="en-CA" altLang="zh-CN" sz="2200" dirty="0"/>
              <a:t>N = 408; adolescent psychiatric patients</a:t>
            </a:r>
          </a:p>
          <a:p>
            <a:r>
              <a:rPr kumimoji="1" lang="en-CA" altLang="zh-CN" sz="2200" dirty="0"/>
              <a:t>49.3% reported frequent nightmares</a:t>
            </a:r>
          </a:p>
          <a:p>
            <a:pPr marL="0" indent="0">
              <a:buNone/>
            </a:pPr>
            <a:r>
              <a:rPr kumimoji="1" lang="en-CA" altLang="zh-CN" sz="2200" dirty="0"/>
              <a:t>                           Distress</a:t>
            </a:r>
          </a:p>
          <a:p>
            <a:r>
              <a:rPr kumimoji="1" lang="en-CA" altLang="zh-CN" sz="2200" dirty="0"/>
              <a:t>Frequency ---------------------  Depression</a:t>
            </a:r>
          </a:p>
          <a:p>
            <a:r>
              <a:rPr kumimoji="1" lang="en-CA" altLang="zh-CN" sz="2200" dirty="0"/>
              <a:t>Girls &gt; boys</a:t>
            </a:r>
            <a:r>
              <a:rPr kumimoji="1" lang="en-CA" altLang="zh-CN" dirty="0"/>
              <a:t/>
            </a:r>
            <a:br>
              <a:rPr kumimoji="1" lang="en-CA" altLang="zh-CN" dirty="0"/>
            </a:br>
            <a:endParaRPr kumimoji="1" lang="en-CA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689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2410FD-5FB7-F813-788B-E3392DD2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Background(3/3)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DC66B-D879-1E53-D28A-0DE06250F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zh-CN" altLang="en-US" dirty="0"/>
          </a:p>
          <a:p>
            <a:r>
              <a:rPr kumimoji="1" lang="en-CA" altLang="zh-CN" sz="2200" dirty="0"/>
              <a:t>Kelly, 2020</a:t>
            </a:r>
          </a:p>
          <a:p>
            <a:r>
              <a:rPr kumimoji="1" lang="en-CA" altLang="zh-CN" sz="2200" dirty="0"/>
              <a:t>N = 416; undergrads </a:t>
            </a:r>
          </a:p>
          <a:p>
            <a:r>
              <a:rPr kumimoji="1" lang="en-CA" altLang="zh-CN" sz="2200" dirty="0"/>
              <a:t>Ego strength predicted nightmares frequency above trait neuroticism and state distress. </a:t>
            </a:r>
          </a:p>
          <a:p>
            <a:r>
              <a:rPr kumimoji="1" lang="en-CA" altLang="zh-CN" sz="2200" dirty="0"/>
              <a:t>W/o ES, Only distress predicted nightmares. </a:t>
            </a:r>
          </a:p>
        </p:txBody>
      </p:sp>
    </p:spTree>
    <p:extLst>
      <p:ext uri="{BB962C8B-B14F-4D97-AF65-F5344CB8AC3E}">
        <p14:creationId xmlns:p14="http://schemas.microsoft.com/office/powerpoint/2010/main" val="45251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0ADC79-B940-E389-A759-3B2C348C5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Methods(1/2)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39B26D-38F5-46FA-D1E1-BC30BF324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zh-CN" altLang="en-US" dirty="0"/>
          </a:p>
          <a:p>
            <a:r>
              <a:rPr kumimoji="1" lang="en-CA" altLang="zh-CN" dirty="0"/>
              <a:t>Cross-sectional </a:t>
            </a:r>
          </a:p>
          <a:p>
            <a:r>
              <a:rPr kumimoji="1" lang="en-CA" altLang="zh-CN" dirty="0"/>
              <a:t>N = 85; post-secondary students </a:t>
            </a:r>
          </a:p>
          <a:p>
            <a:r>
              <a:rPr kumimoji="1" lang="en-CA" altLang="zh-CN" dirty="0"/>
              <a:t>Bilingual</a:t>
            </a:r>
          </a:p>
          <a:p>
            <a:r>
              <a:rPr kumimoji="1" lang="en-CA" altLang="zh-CN" dirty="0"/>
              <a:t>Procedure </a:t>
            </a:r>
          </a:p>
          <a:p>
            <a:endParaRPr kumimoji="1"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80899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B6A5E8-7831-F245-C20D-D3BD68ED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Methods(2/2)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58406F-D6D7-0AFC-8AD3-ECFF942D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CA" altLang="zh-CN" dirty="0"/>
              <a:t>Munich Parasomnia Screening Questionnaire (</a:t>
            </a:r>
            <a:r>
              <a:rPr kumimoji="1" lang="en-CA" altLang="zh-CN" b="1" dirty="0"/>
              <a:t>MUPS</a:t>
            </a:r>
            <a:r>
              <a:rPr kumimoji="1" lang="en-CA" altLang="zh-CN" dirty="0"/>
              <a:t>) (Fulda et al., 2008)</a:t>
            </a:r>
          </a:p>
          <a:p>
            <a:r>
              <a:rPr kumimoji="1" lang="en-CA" altLang="zh-CN" dirty="0"/>
              <a:t>Eysenck Personality Questionnaire-Revised (</a:t>
            </a:r>
            <a:r>
              <a:rPr kumimoji="1" lang="en-CA" altLang="zh-CN" b="1" dirty="0"/>
              <a:t>EPQR</a:t>
            </a:r>
            <a:r>
              <a:rPr kumimoji="1" lang="en-CA" altLang="zh-CN" dirty="0"/>
              <a:t>) (Francis et al., 1992)</a:t>
            </a:r>
          </a:p>
          <a:p>
            <a:r>
              <a:rPr kumimoji="1" lang="en-CA" altLang="zh-CN" dirty="0"/>
              <a:t>Sleep Symptom Checklist (</a:t>
            </a:r>
            <a:r>
              <a:rPr kumimoji="1" lang="en-CA" altLang="zh-CN" b="1" dirty="0"/>
              <a:t>SSC</a:t>
            </a:r>
            <a:r>
              <a:rPr kumimoji="1" lang="en-CA" altLang="zh-CN" dirty="0"/>
              <a:t>) (</a:t>
            </a:r>
            <a:r>
              <a:rPr kumimoji="1" lang="en-CA" altLang="zh-CN" dirty="0" err="1"/>
              <a:t>Bailes</a:t>
            </a:r>
            <a:r>
              <a:rPr kumimoji="1" lang="en-CA" altLang="zh-CN" dirty="0"/>
              <a:t> et al., 2007)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372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EF93C3-BECF-50A7-6006-57AFFA04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MUPS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917117-D3FB-3409-E178-C9ACA3DFA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60321"/>
            <a:ext cx="11029615" cy="3678303"/>
          </a:xfrm>
        </p:spPr>
        <p:txBody>
          <a:bodyPr/>
          <a:lstStyle/>
          <a:p>
            <a:r>
              <a:rPr kumimoji="1" lang="en-CA" altLang="zh-CN" dirty="0"/>
              <a:t>Likert scale (0-6)</a:t>
            </a:r>
          </a:p>
          <a:p>
            <a:r>
              <a:rPr kumimoji="1" lang="en-CA" altLang="zh-CN" dirty="0"/>
              <a:t>“Frightening dreams and nightmares” </a:t>
            </a:r>
          </a:p>
          <a:p>
            <a:r>
              <a:rPr kumimoji="1" lang="en-CA" altLang="zh-CN" dirty="0"/>
              <a:t>“Talking during sleep”</a:t>
            </a:r>
          </a:p>
          <a:p>
            <a:r>
              <a:rPr kumimoji="1" lang="en-CA" altLang="zh-CN" dirty="0"/>
              <a:t>“Leg or body twitches that occur suddenly and unintentionally when falling asleep, often with the sensation of  falling”</a:t>
            </a:r>
          </a:p>
        </p:txBody>
      </p:sp>
    </p:spTree>
    <p:extLst>
      <p:ext uri="{BB962C8B-B14F-4D97-AF65-F5344CB8AC3E}">
        <p14:creationId xmlns:p14="http://schemas.microsoft.com/office/powerpoint/2010/main" val="142554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54E20F-24F6-0E3C-6D4C-7CF37FD78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EPQR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62BAC4-5428-8266-F240-3FB303BA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248941"/>
            <a:ext cx="11029615" cy="3678303"/>
          </a:xfrm>
        </p:spPr>
        <p:txBody>
          <a:bodyPr/>
          <a:lstStyle/>
          <a:p>
            <a:r>
              <a:rPr kumimoji="1" lang="en-CA" altLang="zh-CN" dirty="0"/>
              <a:t>Yes or no</a:t>
            </a:r>
          </a:p>
          <a:p>
            <a:r>
              <a:rPr kumimoji="1" lang="en-CA" altLang="zh-CN" dirty="0"/>
              <a:t>“Often feel fed up?”</a:t>
            </a:r>
          </a:p>
          <a:p>
            <a:r>
              <a:rPr kumimoji="1" lang="en-CA" altLang="zh-CN" dirty="0"/>
              <a:t>“Would you call yourself a nervous person?”</a:t>
            </a:r>
          </a:p>
          <a:p>
            <a:r>
              <a:rPr kumimoji="1" lang="en-CA" altLang="zh-CN" dirty="0"/>
              <a:t>“Are you a worrier?”</a:t>
            </a:r>
          </a:p>
          <a:p>
            <a:r>
              <a:rPr kumimoji="1" lang="en-CA" altLang="zh-CN" dirty="0"/>
              <a:t>“Do you feel lonely?”</a:t>
            </a:r>
          </a:p>
          <a:p>
            <a:r>
              <a:rPr kumimoji="1" lang="en-CA" altLang="zh-CN" dirty="0"/>
              <a:t>“Do you suffer from nerves?”</a:t>
            </a:r>
          </a:p>
          <a:p>
            <a:r>
              <a:rPr kumimoji="1" lang="en-CA" altLang="zh-CN" dirty="0"/>
              <a:t>“Does your mood go up and down?”</a:t>
            </a:r>
          </a:p>
        </p:txBody>
      </p:sp>
    </p:spTree>
    <p:extLst>
      <p:ext uri="{BB962C8B-B14F-4D97-AF65-F5344CB8AC3E}">
        <p14:creationId xmlns:p14="http://schemas.microsoft.com/office/powerpoint/2010/main" val="296317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009E7D-A7C7-EBE4-D499-085A0120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CA" altLang="zh-CN" dirty="0"/>
              <a:t>SSC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125969-327E-3703-D593-F1BC1B2DF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CA" altLang="zh-CN" dirty="0"/>
              <a:t>Assess sleep quality, insomnia, sleep disorder, and psychological maladjustments (0-3). </a:t>
            </a:r>
          </a:p>
          <a:p>
            <a:r>
              <a:rPr kumimoji="1" lang="en-CA" altLang="zh-CN" dirty="0"/>
              <a:t>“Anxiety”, “Depression”, “Poor emotional wellbeing”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1732549"/>
      </p:ext>
    </p:extLst>
  </p:cSld>
  <p:clrMapOvr>
    <a:masterClrMapping/>
  </p:clrMapOvr>
</p:sld>
</file>

<file path=ppt/theme/theme1.xml><?xml version="1.0" encoding="utf-8"?>
<a:theme xmlns:a="http://schemas.openxmlformats.org/drawingml/2006/main" name="红利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红利</Template>
  <TotalTime>2017</TotalTime>
  <Words>674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Gill Sans MT</vt:lpstr>
      <vt:lpstr>华文中宋</vt:lpstr>
      <vt:lpstr>Wingdings 2</vt:lpstr>
      <vt:lpstr>红利</vt:lpstr>
      <vt:lpstr>Unravelling The Night: Exploring the interplay between Neuroticism, psychological distress, and parasomnias in Post-Secondary Students</vt:lpstr>
      <vt:lpstr>Background(1/3)</vt:lpstr>
      <vt:lpstr>Background(2/3) </vt:lpstr>
      <vt:lpstr>Background(3/3)</vt:lpstr>
      <vt:lpstr>Methods(1/2) </vt:lpstr>
      <vt:lpstr>Methods(2/2)</vt:lpstr>
      <vt:lpstr>MUPS </vt:lpstr>
      <vt:lpstr>EPQR</vt:lpstr>
      <vt:lpstr>SSC</vt:lpstr>
      <vt:lpstr>Analyses </vt:lpstr>
      <vt:lpstr>Preliminary Results(1/3)</vt:lpstr>
      <vt:lpstr>Preliminary Results(2/3)</vt:lpstr>
      <vt:lpstr>Preliminary Resuits (3/3)</vt:lpstr>
      <vt:lpstr>Discussion &amp; Implications </vt:lpstr>
      <vt:lpstr>Limitations</vt:lpstr>
      <vt:lpstr>Future directions</vt:lpstr>
      <vt:lpstr>Citations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Unravelling The Night: Exploring the interplay between Neuroticism, psychological distress, and parasomnias in young adults</dc:title>
  <dc:creator>Huanan Liao</dc:creator>
  <cp:lastModifiedBy>Adaptech Research Network</cp:lastModifiedBy>
  <cp:revision>14</cp:revision>
  <dcterms:created xsi:type="dcterms:W3CDTF">2024-01-27T01:01:09Z</dcterms:created>
  <dcterms:modified xsi:type="dcterms:W3CDTF">2024-02-01T03:05:20Z</dcterms:modified>
</cp:coreProperties>
</file>