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38404800" cy="32918400"/>
  <p:notesSz cx="9313863" cy="6858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2417298" indent="-1950062" algn="l" rtl="0" eaLnBrk="0" fontAlgn="base" hangingPunct="0">
      <a:spcBef>
        <a:spcPct val="0"/>
      </a:spcBef>
      <a:spcAft>
        <a:spcPct val="0"/>
      </a:spcAft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4834596" indent="-3900126" algn="l" rtl="0" eaLnBrk="0" fontAlgn="base" hangingPunct="0">
      <a:spcBef>
        <a:spcPct val="0"/>
      </a:spcBef>
      <a:spcAft>
        <a:spcPct val="0"/>
      </a:spcAft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7253517" indent="-5851811" algn="l" rtl="0" eaLnBrk="0" fontAlgn="base" hangingPunct="0">
      <a:spcBef>
        <a:spcPct val="0"/>
      </a:spcBef>
      <a:spcAft>
        <a:spcPct val="0"/>
      </a:spcAft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9670817" indent="-7801873" algn="l" rtl="0" eaLnBrk="0" fontAlgn="base" hangingPunct="0">
      <a:spcBef>
        <a:spcPct val="0"/>
      </a:spcBef>
      <a:spcAft>
        <a:spcPct val="0"/>
      </a:spcAft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336180" algn="l" defTabSz="934472" rtl="0" eaLnBrk="1" latinLnBrk="0" hangingPunct="1"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803418" algn="l" defTabSz="934472" rtl="0" eaLnBrk="1" latinLnBrk="0" hangingPunct="1"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70652" algn="l" defTabSz="934472" rtl="0" eaLnBrk="1" latinLnBrk="0" hangingPunct="1"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737890" algn="l" defTabSz="934472" rtl="0" eaLnBrk="1" latinLnBrk="0" hangingPunct="1"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10368" userDrawn="1">
          <p15:clr>
            <a:srgbClr val="A4A3A4"/>
          </p15:clr>
        </p15:guide>
        <p15:guide id="4" pos="120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93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8" clrIdx="0"/>
  <p:cmAuthor id="1" name="Mai Nhu Nguyen" initials="MNN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3FC5"/>
    <a:srgbClr val="F68222"/>
    <a:srgbClr val="00D25F"/>
    <a:srgbClr val="3333FF"/>
    <a:srgbClr val="0033CC"/>
    <a:srgbClr val="C91103"/>
    <a:srgbClr val="CC6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C27CBF-407B-F2D6-980E-DE881DAF10D8}" v="257" dt="2023-04-06T00:10:32.847"/>
    <p1510:client id="{E7521446-C5A9-DBC8-A8D5-9E3E1DB2FD6E}" v="2261" dt="2023-04-04T13:42:51.4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008" autoAdjust="0"/>
    <p:restoredTop sz="96433" autoAdjust="0"/>
  </p:normalViewPr>
  <p:slideViewPr>
    <p:cSldViewPr>
      <p:cViewPr>
        <p:scale>
          <a:sx n="30" d="100"/>
          <a:sy n="30" d="100"/>
        </p:scale>
        <p:origin x="-132" y="16"/>
      </p:cViewPr>
      <p:guideLst>
        <p:guide orient="horz" pos="6048"/>
        <p:guide pos="7056"/>
        <p:guide orient="horz" pos="10368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-1722" y="-78"/>
      </p:cViewPr>
      <p:guideLst>
        <p:guide orient="horz" pos="2160"/>
        <p:guide pos="29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5263" y="0"/>
            <a:ext cx="403701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40354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5263" y="6515100"/>
            <a:ext cx="4037012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FEFCFC5-CC88-474C-82F8-0CFE4F00D9DB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890427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8438" y="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3225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1425" y="3257550"/>
            <a:ext cx="6831013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8438" y="6515100"/>
            <a:ext cx="40354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D313FB8-FFF3-425F-9AA8-EFC59C13A4D6}" type="slidenum">
              <a:rPr lang="fr-CA" altLang="fr-FR"/>
              <a:pPr>
                <a:defRPr/>
              </a:pPr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141139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417298"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4834596"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7253517"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9670817"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2090439" algn="l" defTabSz="4836175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6pPr>
    <a:lvl7pPr marL="14508526" algn="l" defTabSz="4836175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7pPr>
    <a:lvl8pPr marL="16926612" algn="l" defTabSz="4836175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8pPr>
    <a:lvl9pPr marL="19344701" algn="l" defTabSz="4836175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57538" y="514350"/>
            <a:ext cx="3000375" cy="2571750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CD526B3-E25F-40A8-9D95-994AF44C937D}" type="slidenum">
              <a:rPr lang="fr-CA" altLang="fr-FR" sz="1200"/>
              <a:pPr/>
              <a:t>1</a:t>
            </a:fld>
            <a:endParaRPr lang="fr-CA" altLang="fr-FR" sz="1200"/>
          </a:p>
        </p:txBody>
      </p:sp>
    </p:spTree>
    <p:extLst>
      <p:ext uri="{BB962C8B-B14F-4D97-AF65-F5344CB8AC3E}">
        <p14:creationId xmlns:p14="http://schemas.microsoft.com/office/powerpoint/2010/main" val="315196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10226045"/>
            <a:ext cx="32644080" cy="7056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18653760"/>
            <a:ext cx="2688336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84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69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35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138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922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707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491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276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1B759-3B4E-45F2-B99F-4EE7C60E9C9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0608414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EE16-6E00-4D0A-BDD8-69119FD1B74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307594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1318267"/>
            <a:ext cx="864108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1318267"/>
            <a:ext cx="2528316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6778-B61F-458B-975B-5D22E249DC7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09371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B2C65-0CB2-4D57-B8EE-71CE8EA2BAD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3444721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21153122"/>
            <a:ext cx="32644080" cy="6537960"/>
          </a:xfrm>
        </p:spPr>
        <p:txBody>
          <a:bodyPr anchor="t"/>
          <a:lstStyle>
            <a:lvl1pPr algn="l">
              <a:defRPr sz="15575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4" y="13952225"/>
            <a:ext cx="32644080" cy="7200898"/>
          </a:xfrm>
        </p:spPr>
        <p:txBody>
          <a:bodyPr anchor="b"/>
          <a:lstStyle>
            <a:lvl1pPr marL="0" indent="0">
              <a:buNone/>
              <a:defRPr sz="7875">
                <a:solidFill>
                  <a:schemeClr val="tx1">
                    <a:tint val="75000"/>
                  </a:schemeClr>
                </a:solidFill>
              </a:defRPr>
            </a:lvl1pPr>
            <a:lvl2pPr marL="1784535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56906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5353601" indent="0">
              <a:buNone/>
              <a:defRPr sz="5425">
                <a:solidFill>
                  <a:schemeClr val="tx1">
                    <a:tint val="75000"/>
                  </a:schemeClr>
                </a:solidFill>
              </a:defRPr>
            </a:lvl4pPr>
            <a:lvl5pPr marL="7138135" indent="0">
              <a:buNone/>
              <a:defRPr sz="5425">
                <a:solidFill>
                  <a:schemeClr val="tx1">
                    <a:tint val="75000"/>
                  </a:schemeClr>
                </a:solidFill>
              </a:defRPr>
            </a:lvl5pPr>
            <a:lvl6pPr marL="8922670" indent="0">
              <a:buNone/>
              <a:defRPr sz="5425">
                <a:solidFill>
                  <a:schemeClr val="tx1">
                    <a:tint val="75000"/>
                  </a:schemeClr>
                </a:solidFill>
              </a:defRPr>
            </a:lvl6pPr>
            <a:lvl7pPr marL="10707203" indent="0">
              <a:buNone/>
              <a:defRPr sz="5425">
                <a:solidFill>
                  <a:schemeClr val="tx1">
                    <a:tint val="75000"/>
                  </a:schemeClr>
                </a:solidFill>
              </a:defRPr>
            </a:lvl7pPr>
            <a:lvl8pPr marL="12491737" indent="0">
              <a:buNone/>
              <a:defRPr sz="5425">
                <a:solidFill>
                  <a:schemeClr val="tx1">
                    <a:tint val="75000"/>
                  </a:schemeClr>
                </a:solidFill>
              </a:defRPr>
            </a:lvl8pPr>
            <a:lvl9pPr marL="14276270" indent="0">
              <a:buNone/>
              <a:defRPr sz="54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CD9B-C62D-4DC6-9BD2-A05D65E05E9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247104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7680963"/>
            <a:ext cx="16962120" cy="21724622"/>
          </a:xfrm>
        </p:spPr>
        <p:txBody>
          <a:bodyPr/>
          <a:lstStyle>
            <a:lvl1pPr>
              <a:defRPr sz="10938"/>
            </a:lvl1pPr>
            <a:lvl2pPr>
              <a:defRPr sz="9363"/>
            </a:lvl2pPr>
            <a:lvl3pPr>
              <a:defRPr sz="7875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40" y="7680963"/>
            <a:ext cx="16962120" cy="21724622"/>
          </a:xfrm>
        </p:spPr>
        <p:txBody>
          <a:bodyPr/>
          <a:lstStyle>
            <a:lvl1pPr>
              <a:defRPr sz="10938"/>
            </a:lvl1pPr>
            <a:lvl2pPr>
              <a:defRPr sz="9363"/>
            </a:lvl2pPr>
            <a:lvl3pPr>
              <a:defRPr sz="7875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ACAB-9EE3-46FA-A7DB-B9615EC14BA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8725199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7368542"/>
            <a:ext cx="16968789" cy="3070858"/>
          </a:xfrm>
        </p:spPr>
        <p:txBody>
          <a:bodyPr anchor="b"/>
          <a:lstStyle>
            <a:lvl1pPr marL="0" indent="0">
              <a:buNone/>
              <a:defRPr sz="9363" b="1"/>
            </a:lvl1pPr>
            <a:lvl2pPr marL="1784535" indent="0">
              <a:buNone/>
              <a:defRPr sz="7875" b="1"/>
            </a:lvl2pPr>
            <a:lvl3pPr marL="3569067" indent="0">
              <a:buNone/>
              <a:defRPr sz="7000" b="1"/>
            </a:lvl3pPr>
            <a:lvl4pPr marL="5353601" indent="0">
              <a:buNone/>
              <a:defRPr sz="6300" b="1"/>
            </a:lvl4pPr>
            <a:lvl5pPr marL="7138135" indent="0">
              <a:buNone/>
              <a:defRPr sz="6300" b="1"/>
            </a:lvl5pPr>
            <a:lvl6pPr marL="8922670" indent="0">
              <a:buNone/>
              <a:defRPr sz="6300" b="1"/>
            </a:lvl6pPr>
            <a:lvl7pPr marL="10707203" indent="0">
              <a:buNone/>
              <a:defRPr sz="6300" b="1"/>
            </a:lvl7pPr>
            <a:lvl8pPr marL="12491737" indent="0">
              <a:buNone/>
              <a:defRPr sz="6300" b="1"/>
            </a:lvl8pPr>
            <a:lvl9pPr marL="14276270" indent="0">
              <a:buNone/>
              <a:defRPr sz="6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10439405"/>
            <a:ext cx="16968789" cy="18966183"/>
          </a:xfrm>
        </p:spPr>
        <p:txBody>
          <a:bodyPr/>
          <a:lstStyle>
            <a:lvl1pPr>
              <a:defRPr sz="9363"/>
            </a:lvl1pPr>
            <a:lvl2pPr>
              <a:defRPr sz="7875"/>
            </a:lvl2pPr>
            <a:lvl3pPr>
              <a:defRPr sz="70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7368542"/>
            <a:ext cx="16975455" cy="3070858"/>
          </a:xfrm>
        </p:spPr>
        <p:txBody>
          <a:bodyPr anchor="b"/>
          <a:lstStyle>
            <a:lvl1pPr marL="0" indent="0">
              <a:buNone/>
              <a:defRPr sz="9363" b="1"/>
            </a:lvl1pPr>
            <a:lvl2pPr marL="1784535" indent="0">
              <a:buNone/>
              <a:defRPr sz="7875" b="1"/>
            </a:lvl2pPr>
            <a:lvl3pPr marL="3569067" indent="0">
              <a:buNone/>
              <a:defRPr sz="7000" b="1"/>
            </a:lvl3pPr>
            <a:lvl4pPr marL="5353601" indent="0">
              <a:buNone/>
              <a:defRPr sz="6300" b="1"/>
            </a:lvl4pPr>
            <a:lvl5pPr marL="7138135" indent="0">
              <a:buNone/>
              <a:defRPr sz="6300" b="1"/>
            </a:lvl5pPr>
            <a:lvl6pPr marL="8922670" indent="0">
              <a:buNone/>
              <a:defRPr sz="6300" b="1"/>
            </a:lvl6pPr>
            <a:lvl7pPr marL="10707203" indent="0">
              <a:buNone/>
              <a:defRPr sz="6300" b="1"/>
            </a:lvl7pPr>
            <a:lvl8pPr marL="12491737" indent="0">
              <a:buNone/>
              <a:defRPr sz="6300" b="1"/>
            </a:lvl8pPr>
            <a:lvl9pPr marL="14276270" indent="0">
              <a:buNone/>
              <a:defRPr sz="6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10439405"/>
            <a:ext cx="16975455" cy="18966183"/>
          </a:xfrm>
        </p:spPr>
        <p:txBody>
          <a:bodyPr/>
          <a:lstStyle>
            <a:lvl1pPr>
              <a:defRPr sz="9363"/>
            </a:lvl1pPr>
            <a:lvl2pPr>
              <a:defRPr sz="7875"/>
            </a:lvl2pPr>
            <a:lvl3pPr>
              <a:defRPr sz="70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0EA38-B121-40FC-9A17-66256AF8E43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587431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BFDF-6D1E-46AB-B647-EAB8D8926B6D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940275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281C-2AFE-482F-9368-CB688A5CBEF0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163664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5" y="1310642"/>
            <a:ext cx="12634914" cy="5577840"/>
          </a:xfrm>
        </p:spPr>
        <p:txBody>
          <a:bodyPr anchor="b"/>
          <a:lstStyle>
            <a:lvl1pPr algn="l">
              <a:defRPr sz="7875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2" y="1310643"/>
            <a:ext cx="21469350" cy="28094942"/>
          </a:xfrm>
        </p:spPr>
        <p:txBody>
          <a:bodyPr/>
          <a:lstStyle>
            <a:lvl1pPr>
              <a:defRPr sz="12513"/>
            </a:lvl1pPr>
            <a:lvl2pPr>
              <a:defRPr sz="10938"/>
            </a:lvl2pPr>
            <a:lvl3pPr>
              <a:defRPr sz="9363"/>
            </a:lvl3pPr>
            <a:lvl4pPr>
              <a:defRPr sz="7875"/>
            </a:lvl4pPr>
            <a:lvl5pPr>
              <a:defRPr sz="7875"/>
            </a:lvl5pPr>
            <a:lvl6pPr>
              <a:defRPr sz="7875"/>
            </a:lvl6pPr>
            <a:lvl7pPr>
              <a:defRPr sz="7875"/>
            </a:lvl7pPr>
            <a:lvl8pPr>
              <a:defRPr sz="7875"/>
            </a:lvl8pPr>
            <a:lvl9pPr>
              <a:defRPr sz="7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5" y="6888483"/>
            <a:ext cx="12634914" cy="22517102"/>
          </a:xfrm>
        </p:spPr>
        <p:txBody>
          <a:bodyPr/>
          <a:lstStyle>
            <a:lvl1pPr marL="0" indent="0">
              <a:buNone/>
              <a:defRPr sz="5425"/>
            </a:lvl1pPr>
            <a:lvl2pPr marL="1784535" indent="0">
              <a:buNone/>
              <a:defRPr sz="4638"/>
            </a:lvl2pPr>
            <a:lvl3pPr marL="3569067" indent="0">
              <a:buNone/>
              <a:defRPr sz="3938"/>
            </a:lvl3pPr>
            <a:lvl4pPr marL="5353601" indent="0">
              <a:buNone/>
              <a:defRPr sz="3588"/>
            </a:lvl4pPr>
            <a:lvl5pPr marL="7138135" indent="0">
              <a:buNone/>
              <a:defRPr sz="3588"/>
            </a:lvl5pPr>
            <a:lvl6pPr marL="8922670" indent="0">
              <a:buNone/>
              <a:defRPr sz="3588"/>
            </a:lvl6pPr>
            <a:lvl7pPr marL="10707203" indent="0">
              <a:buNone/>
              <a:defRPr sz="3588"/>
            </a:lvl7pPr>
            <a:lvl8pPr marL="12491737" indent="0">
              <a:buNone/>
              <a:defRPr sz="3588"/>
            </a:lvl8pPr>
            <a:lvl9pPr marL="14276270" indent="0">
              <a:buNone/>
              <a:defRPr sz="35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3C54-9557-4D56-8F56-CA1CAF7D8F7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305113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09" y="23042880"/>
            <a:ext cx="23042880" cy="2720342"/>
          </a:xfrm>
        </p:spPr>
        <p:txBody>
          <a:bodyPr anchor="b"/>
          <a:lstStyle>
            <a:lvl1pPr algn="l">
              <a:defRPr sz="7875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09" y="2941320"/>
            <a:ext cx="2304288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2513"/>
            </a:lvl1pPr>
            <a:lvl2pPr marL="1784535" indent="0">
              <a:buNone/>
              <a:defRPr sz="10938"/>
            </a:lvl2pPr>
            <a:lvl3pPr marL="3569067" indent="0">
              <a:buNone/>
              <a:defRPr sz="9363"/>
            </a:lvl3pPr>
            <a:lvl4pPr marL="5353601" indent="0">
              <a:buNone/>
              <a:defRPr sz="7875"/>
            </a:lvl4pPr>
            <a:lvl5pPr marL="7138135" indent="0">
              <a:buNone/>
              <a:defRPr sz="7875"/>
            </a:lvl5pPr>
            <a:lvl6pPr marL="8922670" indent="0">
              <a:buNone/>
              <a:defRPr sz="7875"/>
            </a:lvl6pPr>
            <a:lvl7pPr marL="10707203" indent="0">
              <a:buNone/>
              <a:defRPr sz="7875"/>
            </a:lvl7pPr>
            <a:lvl8pPr marL="12491737" indent="0">
              <a:buNone/>
              <a:defRPr sz="7875"/>
            </a:lvl8pPr>
            <a:lvl9pPr marL="14276270" indent="0">
              <a:buNone/>
              <a:defRPr sz="7875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09" y="25763229"/>
            <a:ext cx="23042880" cy="3863337"/>
          </a:xfrm>
        </p:spPr>
        <p:txBody>
          <a:bodyPr/>
          <a:lstStyle>
            <a:lvl1pPr marL="0" indent="0">
              <a:buNone/>
              <a:defRPr sz="5425"/>
            </a:lvl1pPr>
            <a:lvl2pPr marL="1784535" indent="0">
              <a:buNone/>
              <a:defRPr sz="4638"/>
            </a:lvl2pPr>
            <a:lvl3pPr marL="3569067" indent="0">
              <a:buNone/>
              <a:defRPr sz="3938"/>
            </a:lvl3pPr>
            <a:lvl4pPr marL="5353601" indent="0">
              <a:buNone/>
              <a:defRPr sz="3588"/>
            </a:lvl4pPr>
            <a:lvl5pPr marL="7138135" indent="0">
              <a:buNone/>
              <a:defRPr sz="3588"/>
            </a:lvl5pPr>
            <a:lvl6pPr marL="8922670" indent="0">
              <a:buNone/>
              <a:defRPr sz="3588"/>
            </a:lvl6pPr>
            <a:lvl7pPr marL="10707203" indent="0">
              <a:buNone/>
              <a:defRPr sz="3588"/>
            </a:lvl7pPr>
            <a:lvl8pPr marL="12491737" indent="0">
              <a:buNone/>
              <a:defRPr sz="3588"/>
            </a:lvl8pPr>
            <a:lvl9pPr marL="14276270" indent="0">
              <a:buNone/>
              <a:defRPr sz="35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51CAD-B87D-4B36-AEE0-9F7DBD2989A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4848813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20546" y="1317511"/>
            <a:ext cx="34563715" cy="548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209" tIns="405605" rIns="811209" bIns="4056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20546" y="7680907"/>
            <a:ext cx="34563715" cy="2172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209" tIns="405605" rIns="811209" bIns="405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546" y="30510765"/>
            <a:ext cx="8960515" cy="1752917"/>
          </a:xfrm>
          <a:prstGeom prst="rect">
            <a:avLst/>
          </a:prstGeom>
        </p:spPr>
        <p:txBody>
          <a:bodyPr vert="horz" lIns="811209" tIns="405605" rIns="811209" bIns="405605" rtlCol="0" anchor="ctr"/>
          <a:lstStyle>
            <a:lvl1pPr algn="l">
              <a:defRPr sz="4638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2094" y="30510765"/>
            <a:ext cx="12160614" cy="1752917"/>
          </a:xfrm>
          <a:prstGeom prst="rect">
            <a:avLst/>
          </a:prstGeom>
        </p:spPr>
        <p:txBody>
          <a:bodyPr vert="horz" lIns="811209" tIns="405605" rIns="811209" bIns="405605" rtlCol="0" anchor="ctr"/>
          <a:lstStyle>
            <a:lvl1pPr algn="ctr">
              <a:defRPr sz="4638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744" y="30510765"/>
            <a:ext cx="8960515" cy="1752917"/>
          </a:xfrm>
          <a:prstGeom prst="rect">
            <a:avLst/>
          </a:prstGeom>
        </p:spPr>
        <p:txBody>
          <a:bodyPr vert="horz" wrap="square" lIns="811209" tIns="405605" rIns="811209" bIns="405605" numCol="1" anchor="ctr" anchorCtr="0" compatLnSpc="1">
            <a:prstTxWarp prst="textNoShape">
              <a:avLst/>
            </a:prstTxWarp>
          </a:bodyPr>
          <a:lstStyle>
            <a:lvl1pPr algn="r">
              <a:defRPr sz="4638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F9A7F55-6A36-4C60-A4FA-8ED92CCBBDDE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  <p:sp>
        <p:nvSpPr>
          <p:cNvPr id="1031" name="Connecteur droit 28"/>
          <p:cNvSpPr>
            <a:spLocks noChangeShapeType="1"/>
          </p:cNvSpPr>
          <p:nvPr/>
        </p:nvSpPr>
        <p:spPr bwMode="auto">
          <a:xfrm>
            <a:off x="385802" y="5998944"/>
            <a:ext cx="37633197" cy="0"/>
          </a:xfrm>
          <a:prstGeom prst="line">
            <a:avLst/>
          </a:prstGeom>
          <a:noFill/>
          <a:ln w="571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356878" tIns="178439" rIns="356878" bIns="178439"/>
          <a:lstStyle/>
          <a:p>
            <a:endParaRPr lang="en-CA" sz="56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 ftr="0" dt="0"/>
  <p:txStyles>
    <p:titleStyle>
      <a:lvl1pPr algn="ctr" defTabSz="4077604" rtl="0" eaLnBrk="0" fontAlgn="base" hangingPunct="0">
        <a:spcBef>
          <a:spcPct val="0"/>
        </a:spcBef>
        <a:spcAft>
          <a:spcPct val="0"/>
        </a:spcAft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077604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2pPr>
      <a:lvl3pPr algn="ctr" defTabSz="4077604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3pPr>
      <a:lvl4pPr algn="ctr" defTabSz="4077604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4pPr>
      <a:lvl5pPr algn="ctr" defTabSz="4077604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5pPr>
      <a:lvl6pPr marL="394077" algn="ctr" defTabSz="4077604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6pPr>
      <a:lvl7pPr marL="788153" algn="ctr" defTabSz="4077604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7pPr>
      <a:lvl8pPr marL="1182231" algn="ctr" defTabSz="4077604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8pPr>
      <a:lvl9pPr marL="1576308" algn="ctr" defTabSz="4077604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9pPr>
    </p:titleStyle>
    <p:bodyStyle>
      <a:lvl1pPr marL="1528418" indent="-1528418" algn="l" defTabSz="407760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4080" indent="-1273909" algn="l" defTabSz="407760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098374" indent="-1019402" algn="l" defTabSz="407760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37175" indent="-1019402" algn="l" defTabSz="407760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7345" indent="-1019402" algn="l" defTabSz="407760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17070" indent="-1019735" algn="l" defTabSz="4078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256538" indent="-1019735" algn="l" defTabSz="4078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296004" indent="-1019735" algn="l" defTabSz="4078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335471" indent="-1019735" algn="l" defTabSz="4078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9468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8934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8401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57869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97337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36803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76271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315737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.xlsx"/><Relationship Id="rId13" Type="http://schemas.openxmlformats.org/officeDocument/2006/relationships/image" Target="../media/image3.emf"/><Relationship Id="rId18" Type="http://schemas.openxmlformats.org/officeDocument/2006/relationships/image" Target="../media/image11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4.jpeg"/><Relationship Id="rId7" Type="http://schemas.openxmlformats.org/officeDocument/2006/relationships/image" Target="../media/image8.png"/><Relationship Id="rId12" Type="http://schemas.openxmlformats.org/officeDocument/2006/relationships/package" Target="../embeddings/Microsoft_Excel_Worksheet2.xlsx"/><Relationship Id="rId1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jpeg"/><Relationship Id="rId20" Type="http://schemas.openxmlformats.org/officeDocument/2006/relationships/image" Target="../media/image13.jpeg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image" Target="../media/image2.emf"/><Relationship Id="rId5" Type="http://schemas.openxmlformats.org/officeDocument/2006/relationships/image" Target="../media/image6.png"/><Relationship Id="rId15" Type="http://schemas.openxmlformats.org/officeDocument/2006/relationships/image" Target="../media/image4.emf"/><Relationship Id="rId10" Type="http://schemas.openxmlformats.org/officeDocument/2006/relationships/package" Target="../embeddings/Microsoft_Excel_Worksheet1.xlsx"/><Relationship Id="rId19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.emf"/><Relationship Id="rId14" Type="http://schemas.openxmlformats.org/officeDocument/2006/relationships/package" Target="../embeddings/Microsoft_Excel_Worksheet3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 hidden="1"/>
          <p:cNvSpPr>
            <a:spLocks noGrp="1"/>
          </p:cNvSpPr>
          <p:nvPr>
            <p:ph type="title"/>
          </p:nvPr>
        </p:nvSpPr>
        <p:spPr>
          <a:xfrm>
            <a:off x="2139825" y="5427162"/>
            <a:ext cx="34217340" cy="2438793"/>
          </a:xfrm>
        </p:spPr>
        <p:txBody>
          <a:bodyPr rtlCol="0">
            <a:normAutofit fontScale="90000"/>
          </a:bodyPr>
          <a:lstStyle/>
          <a:p>
            <a:pPr defTabSz="3569067" eaLnBrk="1" fontAlgn="auto" hangingPunct="1">
              <a:spcAft>
                <a:spcPts val="0"/>
              </a:spcAft>
              <a:defRPr/>
            </a:pPr>
            <a:r>
              <a:rPr lang="en-US" altLang="en-US" dirty="0">
                <a:latin typeface="Arial" charset="0"/>
                <a:cs typeface="Arial" charset="0"/>
              </a:rPr>
              <a:t>Title</a:t>
            </a:r>
          </a:p>
        </p:txBody>
      </p:sp>
      <p:sp>
        <p:nvSpPr>
          <p:cNvPr id="4100" name="Content Placeholder 2" hidden="1"/>
          <p:cNvSpPr>
            <a:spLocks noGrp="1"/>
          </p:cNvSpPr>
          <p:nvPr>
            <p:ph idx="1"/>
          </p:nvPr>
        </p:nvSpPr>
        <p:spPr>
          <a:xfrm>
            <a:off x="2139825" y="8505288"/>
            <a:ext cx="35029074" cy="18080836"/>
          </a:xfrm>
        </p:spPr>
        <p:txBody>
          <a:bodyPr/>
          <a:lstStyle/>
          <a:p>
            <a:pPr marL="1114670" lvl="1" eaLnBrk="1" hangingPunct="1">
              <a:spcAft>
                <a:spcPts val="2338"/>
              </a:spcAft>
            </a:pPr>
            <a:r>
              <a:rPr lang="en-US" altLang="en-US" sz="14000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2156307" lvl="2" eaLnBrk="1" hangingPunct="1">
              <a:spcAft>
                <a:spcPts val="2338"/>
              </a:spcAft>
            </a:pPr>
            <a:r>
              <a:rPr lang="en-US" altLang="en-US" sz="12513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3196745" lvl="3" eaLnBrk="1" hangingPunct="1">
              <a:spcAft>
                <a:spcPts val="2338"/>
              </a:spcAft>
            </a:pPr>
            <a:r>
              <a:rPr lang="en-US" altLang="en-US" sz="10938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4274299" lvl="4" eaLnBrk="1" hangingPunct="1">
              <a:spcAft>
                <a:spcPts val="2338"/>
              </a:spcAft>
            </a:pPr>
            <a:r>
              <a:rPr lang="en-US" altLang="en-US" sz="9363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4274299" lvl="4" eaLnBrk="1" hangingPunct="1">
              <a:spcAft>
                <a:spcPts val="2338"/>
              </a:spcAft>
            </a:pPr>
            <a:endParaRPr lang="en-US" altLang="en-US" sz="93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163282" y="207132"/>
            <a:ext cx="38078237" cy="294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7153" tIns="68576" rIns="137153" bIns="68576" anchor="t">
            <a:spAutoFit/>
          </a:bodyPr>
          <a:lstStyle>
            <a:lvl1pPr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1357"/>
              </a:spcAft>
            </a:pPr>
            <a:endParaRPr lang="en-US" altLang="en-US" sz="875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altLang="en-US" sz="6000" b="1" dirty="0">
                <a:latin typeface="Segoe UI"/>
                <a:cs typeface="Segoe UI"/>
              </a:rPr>
              <a:t>Sleep and well-being during the recent online activities and during the return to face-to-face activities: faculty and non-teaching staff</a:t>
            </a:r>
            <a:endParaRPr lang="en-US" altLang="en-US" sz="6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fr-FR" altLang="en-US" sz="4200" dirty="0">
              <a:latin typeface="Segoe UI"/>
              <a:cs typeface="Segoe U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241" y="7900926"/>
            <a:ext cx="12288953" cy="23944945"/>
          </a:xfrm>
          <a:prstGeom prst="rect">
            <a:avLst/>
          </a:prstGeom>
          <a:noFill/>
          <a:ln w="3175">
            <a:noFill/>
          </a:ln>
        </p:spPr>
        <p:txBody>
          <a:bodyPr wrap="square" lIns="137153" tIns="68576" rIns="137153" bIns="68576" anchor="t">
            <a:spAutoFit/>
          </a:bodyPr>
          <a:lstStyle/>
          <a:p>
            <a:pPr marL="424815" algn="ctr">
              <a:spcBef>
                <a:spcPts val="905"/>
              </a:spcBef>
              <a:spcAft>
                <a:spcPts val="905"/>
              </a:spcAft>
              <a:defRPr/>
            </a:pPr>
            <a:endParaRPr lang="en-US" sz="3413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24815" algn="ctr">
              <a:spcBef>
                <a:spcPts val="905"/>
              </a:spcBef>
              <a:spcAft>
                <a:spcPts val="905"/>
              </a:spcAft>
              <a:defRPr/>
            </a:pPr>
            <a:endParaRPr lang="fr-CA" sz="3413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24815" indent="-43053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en-US" sz="3413" dirty="0">
                <a:latin typeface="Segoe UI"/>
                <a:ea typeface="Segoe UI" panose="020B0502040204020203" pitchFamily="34" charset="0"/>
                <a:cs typeface="Segoe UI"/>
              </a:rPr>
              <a:t>The goal was to examine the sleep experiences and well-being of faculty and non-teaching staff at Dawson College during the recent COVID-19 remote working period as well as during the return to in-person work.</a:t>
            </a:r>
            <a:endParaRPr lang="en-US" sz="3413" dirty="0">
              <a:latin typeface="Segoe UI" panose="020B0502040204020203" pitchFamily="34" charset="0"/>
              <a:ea typeface="Segoe UI" panose="020B0502040204020203" pitchFamily="34" charset="0"/>
              <a:cs typeface="Segoe UI"/>
            </a:endParaRPr>
          </a:p>
          <a:p>
            <a:pPr marL="1360170" indent="-38862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en-US" sz="3413" dirty="0">
                <a:latin typeface="Segoe UI"/>
                <a:ea typeface="Segoe UI" panose="020B0502040204020203" pitchFamily="34" charset="0"/>
                <a:cs typeface="Segoe UI"/>
              </a:rPr>
              <a:t>Highlighted positive and negative outcomes of each period.</a:t>
            </a:r>
            <a:endParaRPr lang="en-US" sz="3413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360170" indent="-24003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endParaRPr lang="en-US" sz="3413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5"/>
              </a:spcBef>
              <a:spcAft>
                <a:spcPts val="905"/>
              </a:spcAft>
              <a:defRPr/>
            </a:pPr>
            <a:endParaRPr lang="en-CA" sz="3413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5"/>
              </a:spcBef>
              <a:spcAft>
                <a:spcPts val="905"/>
              </a:spcAft>
              <a:defRPr/>
            </a:pPr>
            <a:endParaRPr lang="en-US" sz="3413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5"/>
              </a:spcBef>
              <a:spcAft>
                <a:spcPts val="905"/>
              </a:spcAft>
              <a:defRPr/>
            </a:pPr>
            <a:endParaRPr lang="en-US" sz="1225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5"/>
              </a:spcBef>
              <a:spcAft>
                <a:spcPts val="905"/>
              </a:spcAft>
              <a:defRPr/>
            </a:pPr>
            <a:r>
              <a:rPr lang="en-US" sz="3413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Participants (1 English college)</a:t>
            </a:r>
          </a:p>
          <a:p>
            <a:pPr marL="499745" indent="-499745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en-US" sz="3413" dirty="0">
                <a:latin typeface="Segoe UI"/>
                <a:ea typeface="Segoe UI" panose="020B0502040204020203" pitchFamily="34" charset="0"/>
                <a:cs typeface="Segoe UI"/>
              </a:rPr>
              <a:t>4 focus groups + 20 Interviews</a:t>
            </a:r>
            <a:endParaRPr lang="en-US" sz="3413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360170" lvl="1" indent="-33147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en-US" sz="3413" dirty="0">
                <a:latin typeface="Segoe UI"/>
                <a:ea typeface="Segoe UI" panose="020B0502040204020203" pitchFamily="34" charset="0"/>
                <a:cs typeface="Segoe UI"/>
              </a:rPr>
              <a:t> Faculty (n = 22)</a:t>
            </a:r>
            <a:endParaRPr lang="en-US" sz="3413" dirty="0">
              <a:latin typeface="Segoe UI" panose="020B0502040204020203" pitchFamily="34" charset="0"/>
              <a:ea typeface="Segoe UI" panose="020B0502040204020203" pitchFamily="34" charset="0"/>
              <a:cs typeface="Segoe UI"/>
            </a:endParaRPr>
          </a:p>
          <a:p>
            <a:pPr marL="1360170" lvl="1" indent="-33147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en-US" sz="3413" dirty="0">
                <a:latin typeface="Segoe UI"/>
                <a:ea typeface="Segoe UI" panose="020B0502040204020203" pitchFamily="34" charset="0"/>
                <a:cs typeface="Segoe UI"/>
              </a:rPr>
              <a:t> Non-teaching staff (n = 21)</a:t>
            </a:r>
            <a:endParaRPr lang="en-US" sz="3413" dirty="0">
              <a:latin typeface="Segoe UI" panose="020B0502040204020203" pitchFamily="34" charset="0"/>
              <a:ea typeface="Segoe UI" panose="020B0502040204020203" pitchFamily="34" charset="0"/>
              <a:cs typeface="Segoe UI"/>
            </a:endParaRPr>
          </a:p>
          <a:p>
            <a:pPr marL="0" lvl="1" indent="0">
              <a:spcBef>
                <a:spcPts val="905"/>
              </a:spcBef>
              <a:spcAft>
                <a:spcPts val="905"/>
              </a:spcAft>
              <a:defRPr/>
            </a:pPr>
            <a:endParaRPr lang="en-US" sz="3400" b="1" dirty="0">
              <a:latin typeface="Segoe UI"/>
              <a:ea typeface="Segoe UI" panose="020B0502040204020203" pitchFamily="34" charset="0"/>
              <a:cs typeface="Segoe UI"/>
            </a:endParaRPr>
          </a:p>
          <a:p>
            <a:pPr marL="0" lvl="1" indent="0">
              <a:spcBef>
                <a:spcPts val="905"/>
              </a:spcBef>
              <a:spcAft>
                <a:spcPts val="905"/>
              </a:spcAft>
              <a:defRPr/>
            </a:pPr>
            <a:r>
              <a:rPr lang="en-US" sz="3400" b="1" dirty="0">
                <a:latin typeface="Segoe UI"/>
                <a:ea typeface="Segoe UI" panose="020B0502040204020203" pitchFamily="34" charset="0"/>
                <a:cs typeface="Segoe UI"/>
              </a:rPr>
              <a:t>Measures</a:t>
            </a:r>
            <a:endParaRPr lang="en-US" sz="3400" dirty="0">
              <a:latin typeface="Segoe UI"/>
              <a:cs typeface="Segoe UI"/>
            </a:endParaRPr>
          </a:p>
          <a:p>
            <a:pPr marL="424815" indent="-43053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en-US" sz="3413" dirty="0">
                <a:latin typeface="Segoe UI"/>
                <a:ea typeface="Segoe UI" panose="020B0502040204020203" pitchFamily="34" charset="0"/>
                <a:cs typeface="Segoe UI"/>
              </a:rPr>
              <a:t>Focus group/interview questions:</a:t>
            </a:r>
            <a:endParaRPr lang="en-US" sz="3413" dirty="0">
              <a:latin typeface="Segoe UI" panose="020B0502040204020203" pitchFamily="34" charset="0"/>
              <a:ea typeface="Segoe UI" panose="020B0502040204020203" pitchFamily="34" charset="0"/>
              <a:cs typeface="Segoe UI"/>
            </a:endParaRPr>
          </a:p>
          <a:p>
            <a:pPr marL="1360170" indent="-38862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en-US" sz="3413" dirty="0">
                <a:latin typeface="Segoe UI"/>
                <a:ea typeface="Segoe UI" panose="020B0502040204020203" pitchFamily="34" charset="0"/>
                <a:cs typeface="Segoe UI"/>
              </a:rPr>
              <a:t>What were positive and negative factors that affected your sleep and well-being during the remote teaching/working period?</a:t>
            </a:r>
            <a:endParaRPr lang="en-US" sz="3413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360170" indent="-38862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en-US" sz="3413" dirty="0">
                <a:latin typeface="Segoe UI"/>
                <a:ea typeface="Tahoma"/>
                <a:cs typeface="Tahoma"/>
              </a:rPr>
              <a:t>What were positive and negative factors that affected your sleep and well-being during the return to in-person teaching/working?</a:t>
            </a:r>
            <a:endParaRPr lang="en-US" sz="3413" dirty="0">
              <a:latin typeface="Tahoma"/>
              <a:ea typeface="Tahoma"/>
              <a:cs typeface="Tahoma"/>
            </a:endParaRPr>
          </a:p>
          <a:p>
            <a:pPr marL="1360170" indent="-38862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r>
              <a:rPr lang="en-US" sz="3413" dirty="0">
                <a:latin typeface="Segoe UI"/>
                <a:ea typeface="Tahoma"/>
                <a:cs typeface="Tahoma"/>
              </a:rPr>
              <a:t>Is there anything else you would like to tell us about your sleep?</a:t>
            </a:r>
            <a:endParaRPr lang="en-US" sz="3413" dirty="0">
              <a:latin typeface="Tahoma"/>
              <a:ea typeface="Tahoma"/>
              <a:cs typeface="Tahoma"/>
            </a:endParaRPr>
          </a:p>
          <a:p>
            <a:pPr marL="1120140">
              <a:spcBef>
                <a:spcPts val="905"/>
              </a:spcBef>
              <a:spcAft>
                <a:spcPts val="905"/>
              </a:spcAft>
              <a:defRPr/>
            </a:pPr>
            <a:endParaRPr lang="en-US" sz="3413" dirty="0">
              <a:latin typeface="Segoe UI"/>
              <a:ea typeface="Tahoma"/>
              <a:cs typeface="Tahoma"/>
            </a:endParaRPr>
          </a:p>
          <a:p>
            <a:pPr marL="1120140" indent="-1705610">
              <a:spcBef>
                <a:spcPts val="905"/>
              </a:spcBef>
              <a:spcAft>
                <a:spcPts val="905"/>
              </a:spcAft>
              <a:defRPr/>
            </a:pPr>
            <a:r>
              <a:rPr lang="en-US" sz="3413" b="1" dirty="0">
                <a:latin typeface="Tahoma"/>
                <a:ea typeface="Tahoma"/>
                <a:cs typeface="Tahoma"/>
              </a:rPr>
              <a:t>Analysis</a:t>
            </a:r>
          </a:p>
          <a:p>
            <a:pPr marL="499745" indent="-499745">
              <a:spcBef>
                <a:spcPts val="905"/>
              </a:spcBef>
              <a:spcAft>
                <a:spcPts val="905"/>
              </a:spcAft>
              <a:buFont typeface="Wingdings"/>
              <a:buChar char="§"/>
              <a:defRPr/>
            </a:pPr>
            <a:r>
              <a:rPr lang="en-US" sz="3400" dirty="0">
                <a:latin typeface="Segoe UI"/>
                <a:ea typeface="Tahoma"/>
                <a:cs typeface="Tahoma"/>
              </a:rPr>
              <a:t>Group thematic coding</a:t>
            </a:r>
            <a:endParaRPr lang="en-US" sz="3400" dirty="0">
              <a:latin typeface="Segoe UI" panose="020B0502040204020203" pitchFamily="34" charset="0"/>
              <a:ea typeface="Tahoma"/>
              <a:cs typeface="Tahoma"/>
            </a:endParaRPr>
          </a:p>
          <a:p>
            <a:pPr marL="1371600" indent="-457200">
              <a:spcBef>
                <a:spcPts val="905"/>
              </a:spcBef>
              <a:spcAft>
                <a:spcPts val="905"/>
              </a:spcAft>
              <a:buFont typeface="Wingdings"/>
              <a:buChar char="§"/>
              <a:defRPr/>
            </a:pPr>
            <a:r>
              <a:rPr lang="en-US" sz="3400" dirty="0">
                <a:latin typeface="Segoe UI"/>
                <a:ea typeface="Tahoma"/>
                <a:cs typeface="Tahoma"/>
              </a:rPr>
              <a:t>Sleep categories</a:t>
            </a:r>
            <a:endParaRPr lang="en-US" sz="3400" dirty="0">
              <a:latin typeface="Segoe UI" panose="020B0502040204020203" pitchFamily="34" charset="0"/>
              <a:ea typeface="Tahoma"/>
              <a:cs typeface="Tahoma"/>
            </a:endParaRPr>
          </a:p>
          <a:p>
            <a:pPr marL="1371600" indent="-457200">
              <a:spcBef>
                <a:spcPts val="905"/>
              </a:spcBef>
              <a:spcAft>
                <a:spcPts val="905"/>
              </a:spcAft>
              <a:buFont typeface="Wingdings"/>
              <a:buChar char="§"/>
              <a:defRPr/>
            </a:pPr>
            <a:r>
              <a:rPr lang="en-US" sz="3400" dirty="0">
                <a:latin typeface="Segoe UI"/>
                <a:ea typeface="Tahoma"/>
                <a:cs typeface="Tahoma"/>
              </a:rPr>
              <a:t>Well-being categories </a:t>
            </a:r>
            <a:endParaRPr lang="en-US" dirty="0">
              <a:ea typeface="Tahoma" panose="020B0604030504040204" pitchFamily="34" charset="0"/>
            </a:endParaRPr>
          </a:p>
          <a:p>
            <a:pPr marL="1360170" lvl="1" indent="-24003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endParaRPr lang="en-US" sz="3413" dirty="0">
              <a:latin typeface="Segoe UI" panose="020B0502040204020203" pitchFamily="34" charset="0"/>
              <a:ea typeface="Tahoma"/>
              <a:cs typeface="Segoe UI" panose="020B0502040204020203" pitchFamily="34" charset="0"/>
            </a:endParaRPr>
          </a:p>
          <a:p>
            <a:pPr marL="1120140">
              <a:spcBef>
                <a:spcPts val="905"/>
              </a:spcBef>
              <a:spcAft>
                <a:spcPts val="905"/>
              </a:spcAft>
              <a:defRPr/>
            </a:pPr>
            <a:endParaRPr lang="en-US" sz="3413" dirty="0">
              <a:latin typeface="Segoe UI" panose="020B0502040204020203" pitchFamily="34" charset="0"/>
              <a:ea typeface="Tahoma"/>
              <a:cs typeface="Segoe UI" panose="020B0502040204020203" pitchFamily="34" charset="0"/>
            </a:endParaRPr>
          </a:p>
          <a:p>
            <a:pPr marL="1360170" indent="-240030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  <a:defRPr/>
            </a:pPr>
            <a:endParaRPr lang="en-US" sz="3413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483541" y="7963490"/>
            <a:ext cx="12112357" cy="2800118"/>
          </a:xfrm>
          <a:prstGeom prst="rect">
            <a:avLst/>
          </a:prstGeom>
          <a:noFill/>
        </p:spPr>
        <p:txBody>
          <a:bodyPr wrap="square" lIns="137153" tIns="68576" rIns="137153" bIns="68576">
            <a:spAutoFit/>
          </a:bodyPr>
          <a:lstStyle/>
          <a:p>
            <a:pPr marL="425175" indent="-514324">
              <a:spcBef>
                <a:spcPts val="905"/>
              </a:spcBef>
              <a:spcAft>
                <a:spcPts val="905"/>
              </a:spcAft>
              <a:buFont typeface="Wingdings" panose="05000000000000000000" pitchFamily="2" charset="2"/>
              <a:buChar char="§"/>
            </a:pPr>
            <a:endParaRPr lang="fr-CA" sz="3413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5"/>
              </a:spcBef>
              <a:spcAft>
                <a:spcPts val="905"/>
              </a:spcAft>
              <a:defRPr/>
            </a:pPr>
            <a:endParaRPr lang="en-US" sz="3413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905"/>
              </a:spcBef>
              <a:spcAft>
                <a:spcPts val="905"/>
              </a:spcAft>
              <a:defRPr/>
            </a:pPr>
            <a:endParaRPr lang="en-CA" sz="3413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4817" indent="-344817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CA" sz="3413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2245" y="2377493"/>
            <a:ext cx="1955029" cy="216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925732"/>
              </p:ext>
            </p:extLst>
          </p:nvPr>
        </p:nvGraphicFramePr>
        <p:xfrm>
          <a:off x="13210967" y="7908330"/>
          <a:ext cx="24852636" cy="1206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52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06055">
                <a:tc>
                  <a:txBody>
                    <a:bodyPr/>
                    <a:lstStyle/>
                    <a:p>
                      <a:pPr algn="ctr"/>
                      <a:r>
                        <a:rPr lang="en-US" sz="7000" b="0" noProof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Results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944706"/>
              </p:ext>
            </p:extLst>
          </p:nvPr>
        </p:nvGraphicFramePr>
        <p:xfrm>
          <a:off x="623200" y="7908330"/>
          <a:ext cx="12079034" cy="1206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9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06055">
                <a:tc>
                  <a:txBody>
                    <a:bodyPr/>
                    <a:lstStyle/>
                    <a:p>
                      <a:pPr algn="ctr"/>
                      <a:r>
                        <a:rPr lang="en-US" sz="7000" b="0" noProof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Goal</a:t>
                      </a:r>
                      <a:r>
                        <a:rPr lang="en-US" sz="7000" b="0" baseline="0" noProof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of Study</a:t>
                      </a:r>
                      <a:endParaRPr lang="en-US" sz="7000" b="0" noProof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563838"/>
              </p:ext>
            </p:extLst>
          </p:nvPr>
        </p:nvGraphicFramePr>
        <p:xfrm>
          <a:off x="623200" y="13434865"/>
          <a:ext cx="12079034" cy="1321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9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21207">
                <a:tc>
                  <a:txBody>
                    <a:bodyPr/>
                    <a:lstStyle/>
                    <a:p>
                      <a:pPr algn="ctr"/>
                      <a:r>
                        <a:rPr lang="en-US" sz="7000" b="0" noProof="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Methodology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5" name="Picture 1029" descr="Logo du Collège Dawson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195828" y="31846360"/>
            <a:ext cx="1625826" cy="541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1" descr="Logo de l'Hôpital Général Ju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3812" y="31828376"/>
            <a:ext cx="2158307" cy="64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47" descr="Logo de l'Université McGill&#10;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14017482" y="31969629"/>
            <a:ext cx="1880502" cy="44171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25706228" y="26829945"/>
            <a:ext cx="12307295" cy="4986686"/>
          </a:xfrm>
          <a:prstGeom prst="rect">
            <a:avLst/>
          </a:prstGeom>
          <a:noFill/>
        </p:spPr>
        <p:txBody>
          <a:bodyPr wrap="square" lIns="80010" tIns="40005" rIns="80010" bIns="40005" rtlCol="0" anchor="t">
            <a:spAutoFit/>
          </a:bodyPr>
          <a:lstStyle/>
          <a:p>
            <a:endParaRPr lang="en-US" sz="175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00050" indent="-400050">
              <a:spcBef>
                <a:spcPts val="525"/>
              </a:spcBef>
              <a:spcAft>
                <a:spcPts val="525"/>
              </a:spcAft>
              <a:buFont typeface="Wingdings"/>
              <a:buChar char="§"/>
            </a:pPr>
            <a:r>
              <a:rPr lang="en-US" sz="3400" dirty="0">
                <a:latin typeface="Segoe UI"/>
                <a:ea typeface="Segoe UI" panose="020B0502040204020203" pitchFamily="34" charset="0"/>
                <a:cs typeface="Segoe UI"/>
              </a:rPr>
              <a:t>There were positive and negative impacts on sleep and well-being during both time periods.</a:t>
            </a:r>
            <a:endParaRPr lang="en-US" sz="3400" dirty="0">
              <a:latin typeface="Segoe UI" panose="020B0502040204020203" pitchFamily="34" charset="0"/>
              <a:ea typeface="Segoe UI" panose="020B0502040204020203" pitchFamily="34" charset="0"/>
              <a:cs typeface="Segoe UI"/>
            </a:endParaRPr>
          </a:p>
          <a:p>
            <a:pPr marL="400050" indent="-400050">
              <a:spcBef>
                <a:spcPts val="525"/>
              </a:spcBef>
              <a:spcAft>
                <a:spcPts val="525"/>
              </a:spcAft>
              <a:buFont typeface="Wingdings"/>
              <a:buChar char="§"/>
            </a:pPr>
            <a:r>
              <a:rPr lang="en-US" sz="3400" dirty="0">
                <a:latin typeface="Segoe UI"/>
                <a:ea typeface="Segoe UI" panose="020B0502040204020203" pitchFamily="34" charset="0"/>
                <a:cs typeface="Segoe UI"/>
              </a:rPr>
              <a:t>Sleep and well-being outcomes were slightly better during the remote period, especially for staff members.</a:t>
            </a:r>
          </a:p>
          <a:p>
            <a:pPr marL="400050" indent="-400050">
              <a:spcBef>
                <a:spcPts val="525"/>
              </a:spcBef>
              <a:spcAft>
                <a:spcPts val="525"/>
              </a:spcAft>
              <a:buFont typeface="Wingdings"/>
              <a:buChar char="§"/>
            </a:pPr>
            <a:r>
              <a:rPr lang="en-US" sz="3400" dirty="0">
                <a:latin typeface="Segoe UI"/>
                <a:ea typeface="Segoe UI" panose="020B0502040204020203" pitchFamily="34" charset="0"/>
                <a:cs typeface="Segoe UI"/>
              </a:rPr>
              <a:t>The return to in-person seemed to contribute to significantly more negative sleep and well-being outcomes for both faculty and staff.</a:t>
            </a:r>
            <a:endParaRPr lang="en-US" sz="3400" dirty="0">
              <a:latin typeface="Segoe UI" panose="020B0502040204020203" pitchFamily="34" charset="0"/>
              <a:ea typeface="Segoe UI" panose="020B0502040204020203" pitchFamily="34" charset="0"/>
              <a:cs typeface="Segoe UI"/>
            </a:endParaRPr>
          </a:p>
          <a:p>
            <a:pPr marL="499745" indent="-499745">
              <a:spcBef>
                <a:spcPts val="525"/>
              </a:spcBef>
              <a:spcAft>
                <a:spcPts val="525"/>
              </a:spcAft>
              <a:buFont typeface="Wingdings" panose="05000000000000000000" pitchFamily="2" charset="2"/>
              <a:buChar char="§"/>
            </a:pPr>
            <a:endParaRPr lang="en-US" sz="3413" dirty="0">
              <a:latin typeface="Segoe UI" panose="020B0502040204020203" pitchFamily="34" charset="0"/>
              <a:ea typeface="Segoe UI" panose="020B0502040204020203" pitchFamily="34" charset="0"/>
              <a:cs typeface="Segoe U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944878" y="9435901"/>
            <a:ext cx="11845736" cy="605935"/>
          </a:xfrm>
          <a:prstGeom prst="rect">
            <a:avLst/>
          </a:prstGeom>
          <a:noFill/>
        </p:spPr>
        <p:txBody>
          <a:bodyPr wrap="square" lIns="80010" tIns="40005" rIns="80010" bIns="40005" rtlCol="0" anchor="t">
            <a:spAutoFit/>
          </a:bodyPr>
          <a:lstStyle/>
          <a:p>
            <a:pPr algn="ctr"/>
            <a:r>
              <a:rPr lang="en-US" sz="3413" b="1" dirty="0">
                <a:latin typeface="Segoe UI"/>
                <a:ea typeface="Segoe UI" panose="020B0502040204020203" pitchFamily="34" charset="0"/>
                <a:cs typeface="Segoe UI"/>
              </a:rPr>
              <a:t>Sleep Experiences during the Return to In-person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3618446" y="9440748"/>
            <a:ext cx="11845736" cy="605935"/>
          </a:xfrm>
          <a:prstGeom prst="rect">
            <a:avLst/>
          </a:prstGeom>
          <a:noFill/>
        </p:spPr>
        <p:txBody>
          <a:bodyPr wrap="square" lIns="80010" tIns="40005" rIns="80010" bIns="40005" rtlCol="0" anchor="t">
            <a:spAutoFit/>
          </a:bodyPr>
          <a:lstStyle/>
          <a:p>
            <a:pPr algn="ctr"/>
            <a:r>
              <a:rPr lang="en-US" sz="3413" b="1" dirty="0">
                <a:latin typeface="Segoe UI"/>
                <a:ea typeface="Segoe UI" panose="020B0502040204020203" pitchFamily="34" charset="0"/>
                <a:cs typeface="Segoe UI"/>
              </a:rPr>
              <a:t>Sleep Experiences during Remote 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6562904" y="15848468"/>
            <a:ext cx="11845736" cy="605935"/>
          </a:xfrm>
          <a:prstGeom prst="rect">
            <a:avLst/>
          </a:prstGeom>
          <a:noFill/>
        </p:spPr>
        <p:txBody>
          <a:bodyPr wrap="square" lIns="80010" tIns="40005" rIns="80010" bIns="40005" rtlCol="0" anchor="t">
            <a:spAutoFit/>
          </a:bodyPr>
          <a:lstStyle/>
          <a:p>
            <a:pPr algn="ctr"/>
            <a:r>
              <a:rPr lang="en-US" sz="3413" b="1" dirty="0">
                <a:latin typeface="Segoe UI"/>
                <a:ea typeface="Segoe UI" panose="020B0502040204020203" pitchFamily="34" charset="0"/>
                <a:cs typeface="Segoe UI"/>
              </a:rPr>
              <a:t>Well-being during the Return to In-person</a:t>
            </a:r>
            <a:endParaRPr lang="en-US" sz="3413" b="1" dirty="0">
              <a:latin typeface="Segoe UI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7680" y="4678208"/>
            <a:ext cx="32209440" cy="1265731"/>
          </a:xfrm>
          <a:prstGeom prst="rect">
            <a:avLst/>
          </a:prstGeom>
          <a:noFill/>
        </p:spPr>
        <p:txBody>
          <a:bodyPr wrap="square" lIns="80010" tIns="40005" rIns="80010" bIns="40005" rtlCol="0" anchor="t">
            <a:spAutoFit/>
          </a:bodyPr>
          <a:lstStyle/>
          <a:p>
            <a:pPr algn="ctr"/>
            <a:r>
              <a:rPr lang="en-US" sz="3700" dirty="0">
                <a:latin typeface="Segoe UI"/>
                <a:ea typeface="Segoe UI" panose="020B0502040204020203" pitchFamily="34" charset="0"/>
                <a:cs typeface="Segoe UI"/>
              </a:rPr>
              <a:t>Presentation at the Cognitive Science Research Day, McGill University</a:t>
            </a:r>
            <a:endParaRPr lang="en-US" sz="3700">
              <a:latin typeface="Segoe UI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US" sz="3700" dirty="0">
                <a:latin typeface="Segoe UI"/>
                <a:ea typeface="Segoe UI" panose="020B0502040204020203" pitchFamily="34" charset="0"/>
                <a:cs typeface="Segoe UI"/>
              </a:rPr>
              <a:t>April 13th, 2023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6075" y="30992215"/>
            <a:ext cx="5041325" cy="511678"/>
          </a:xfrm>
          <a:prstGeom prst="rect">
            <a:avLst/>
          </a:prstGeom>
          <a:noFill/>
        </p:spPr>
        <p:txBody>
          <a:bodyPr wrap="square" lIns="80010" tIns="40005" rIns="80010" bIns="40005" rtlCol="0" anchor="t">
            <a:spAutoFit/>
          </a:bodyPr>
          <a:lstStyle/>
          <a:p>
            <a:r>
              <a:rPr lang="en-US" sz="2800" dirty="0">
                <a:latin typeface="Segoe UI"/>
                <a:cs typeface="Segoe UI"/>
              </a:rPr>
              <a:t>samantha.wing@mail.mcgill.ca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595A4C-561E-205F-513E-463EEBC43E3E}"/>
              </a:ext>
            </a:extLst>
          </p:cNvPr>
          <p:cNvSpPr txBox="1"/>
          <p:nvPr/>
        </p:nvSpPr>
        <p:spPr>
          <a:xfrm>
            <a:off x="13576519" y="15850675"/>
            <a:ext cx="11845736" cy="605935"/>
          </a:xfrm>
          <a:prstGeom prst="rect">
            <a:avLst/>
          </a:prstGeom>
          <a:noFill/>
        </p:spPr>
        <p:txBody>
          <a:bodyPr wrap="square" lIns="80010" tIns="40005" rIns="80010" bIns="40005" rtlCol="0" anchor="t">
            <a:spAutoFit/>
          </a:bodyPr>
          <a:lstStyle/>
          <a:p>
            <a:pPr algn="ctr"/>
            <a:r>
              <a:rPr lang="en-US" sz="3413" b="1" dirty="0">
                <a:latin typeface="Segoe UI"/>
                <a:ea typeface="Segoe UI" panose="020B0502040204020203" pitchFamily="34" charset="0"/>
                <a:cs typeface="Segoe UI"/>
              </a:rPr>
              <a:t>Well-being during Remote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C01B5B-527E-15B7-FB04-FA8FADD4F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643553"/>
              </p:ext>
            </p:extLst>
          </p:nvPr>
        </p:nvGraphicFramePr>
        <p:xfrm>
          <a:off x="25767611" y="25475531"/>
          <a:ext cx="12318549" cy="1341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8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41261">
                <a:tc>
                  <a:txBody>
                    <a:bodyPr/>
                    <a:lstStyle/>
                    <a:p>
                      <a:pPr algn="ctr"/>
                      <a:r>
                        <a:rPr lang="en-US" sz="7000" b="0" noProof="0" dirty="0">
                          <a:solidFill>
                            <a:schemeClr val="tx1"/>
                          </a:solidFill>
                          <a:latin typeface="Segoe UI"/>
                          <a:ea typeface="Segoe UI" panose="020B0502040204020203" pitchFamily="34" charset="0"/>
                          <a:cs typeface="Segoe UI"/>
                        </a:rPr>
                        <a:t>Take-Home Messages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8236420-7A79-227C-92B2-FD1EDA17C825}"/>
              </a:ext>
            </a:extLst>
          </p:cNvPr>
          <p:cNvSpPr txBox="1"/>
          <p:nvPr/>
        </p:nvSpPr>
        <p:spPr>
          <a:xfrm>
            <a:off x="13655040" y="18006060"/>
            <a:ext cx="11407011" cy="1790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0010" tIns="40005" rIns="80010" bIns="40005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1113" dirty="0">
              <a:ea typeface="Tahoma"/>
            </a:endParaRP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55A5FFD-EAE6-8565-0CF3-451E0EAB89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028055"/>
              </p:ext>
            </p:extLst>
          </p:nvPr>
        </p:nvGraphicFramePr>
        <p:xfrm>
          <a:off x="13490052" y="10290079"/>
          <a:ext cx="12092751" cy="458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8" imgW="12755845" imgH="2971800" progId="Excel.Sheet.12">
                  <p:embed/>
                </p:oleObj>
              </mc:Choice>
              <mc:Fallback>
                <p:oleObj name="Worksheet" r:id="rId8" imgW="12755845" imgH="2971800" progId="Excel.Sheet.12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755A5FFD-EAE6-8565-0CF3-451E0EAB89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490052" y="10290079"/>
                        <a:ext cx="12092751" cy="4589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C5191F51-FC62-B14A-560C-FF79F41E72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15538"/>
              </p:ext>
            </p:extLst>
          </p:nvPr>
        </p:nvGraphicFramePr>
        <p:xfrm>
          <a:off x="13411026" y="16665774"/>
          <a:ext cx="12250802" cy="4686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10" imgW="13007216" imgH="2971800" progId="Excel.Sheet.12">
                  <p:embed/>
                </p:oleObj>
              </mc:Choice>
              <mc:Fallback>
                <p:oleObj name="Worksheet" r:id="rId10" imgW="13007216" imgH="2971800" progId="Excel.Sheet.12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C5191F51-FC62-B14A-560C-FF79F41E72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411026" y="16665774"/>
                        <a:ext cx="12250802" cy="4686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6074B754-66BB-6957-1A92-BB6630BD1E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19045"/>
              </p:ext>
            </p:extLst>
          </p:nvPr>
        </p:nvGraphicFramePr>
        <p:xfrm>
          <a:off x="25728763" y="10290079"/>
          <a:ext cx="12130273" cy="4617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12" imgW="12755845" imgH="2971800" progId="Excel.Sheet.12">
                  <p:embed/>
                </p:oleObj>
              </mc:Choice>
              <mc:Fallback>
                <p:oleObj name="Worksheet" r:id="rId12" imgW="12755845" imgH="2971800" progId="Excel.Sheet.12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6074B754-66BB-6957-1A92-BB6630BD1E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5728763" y="10290079"/>
                        <a:ext cx="12130273" cy="46173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7D736CBD-6CFA-ABC1-528E-79AC243D02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537454"/>
              </p:ext>
            </p:extLst>
          </p:nvPr>
        </p:nvGraphicFramePr>
        <p:xfrm>
          <a:off x="25780599" y="16665774"/>
          <a:ext cx="12026601" cy="4695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14" imgW="13007216" imgH="2971800" progId="Excel.Sheet.12">
                  <p:embed/>
                </p:oleObj>
              </mc:Choice>
              <mc:Fallback>
                <p:oleObj name="Worksheet" r:id="rId14" imgW="13007216" imgH="2971800" progId="Excel.Sheet.12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7D736CBD-6CFA-ABC1-528E-79AC243D02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5780599" y="16665774"/>
                        <a:ext cx="12026601" cy="46957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79D2420-2743-8053-5480-46ABA3893F41}"/>
              </a:ext>
            </a:extLst>
          </p:cNvPr>
          <p:cNvSpPr txBox="1"/>
          <p:nvPr/>
        </p:nvSpPr>
        <p:spPr>
          <a:xfrm>
            <a:off x="13399407" y="21763045"/>
            <a:ext cx="23535938" cy="68326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/>
              <a:buChar char="§"/>
            </a:pPr>
            <a:r>
              <a:rPr lang="en-US" sz="3400" dirty="0">
                <a:latin typeface="Segoe UI"/>
                <a:ea typeface="Tahoma"/>
                <a:cs typeface="Arial"/>
              </a:rPr>
              <a:t>More participants commented on their well-being than their sleep.</a:t>
            </a:r>
            <a:endParaRPr lang="en-US" sz="3400" dirty="0">
              <a:latin typeface="Segoe UI"/>
              <a:ea typeface="Tahoma" panose="020B0604030504040204" pitchFamily="34" charset="0"/>
            </a:endParaRPr>
          </a:p>
          <a:p>
            <a:pPr marL="457200" indent="-457200">
              <a:buFont typeface="Wingdings"/>
              <a:buChar char="§"/>
            </a:pPr>
            <a:r>
              <a:rPr lang="en-US" sz="3400" dirty="0">
                <a:latin typeface="Segoe UI"/>
                <a:ea typeface="Tahoma"/>
                <a:cs typeface="Arial"/>
              </a:rPr>
              <a:t>Faculty experienced slightly more negative sleep and well-being outcomes during the COVID-19 remote period. </a:t>
            </a:r>
            <a:endParaRPr lang="en-US" sz="3400" dirty="0">
              <a:latin typeface="Segoe UI"/>
              <a:ea typeface="Tahoma" panose="020B0604030504040204" pitchFamily="34" charset="0"/>
            </a:endParaRPr>
          </a:p>
          <a:p>
            <a:pPr marL="457200" indent="-457200">
              <a:buFont typeface="Wingdings"/>
              <a:buChar char="§"/>
            </a:pPr>
            <a:r>
              <a:rPr lang="en-US" sz="3400" dirty="0">
                <a:latin typeface="Segoe UI"/>
                <a:ea typeface="Tahoma"/>
                <a:cs typeface="Arial"/>
              </a:rPr>
              <a:t>Overall, the highest number of participants commented on positive well-being impacts regarding work during the return to in-person.</a:t>
            </a:r>
            <a:endParaRPr lang="en-US" sz="3400" dirty="0">
              <a:latin typeface="Segoe UI"/>
              <a:ea typeface="Tahoma" panose="020B0604030504040204" pitchFamily="34" charset="0"/>
            </a:endParaRPr>
          </a:p>
          <a:p>
            <a:pPr marL="457200" indent="-457200">
              <a:buFont typeface="Wingdings"/>
              <a:buChar char="§"/>
            </a:pPr>
            <a:r>
              <a:rPr lang="en-US" sz="3400" dirty="0">
                <a:latin typeface="Segoe UI"/>
                <a:ea typeface="Tahoma"/>
                <a:cs typeface="Arial"/>
              </a:rPr>
              <a:t>However, both faculty and staff commented more on negative outcomes on sleep and well-being during the return to in-person teaching/working. </a:t>
            </a:r>
            <a:endParaRPr lang="en-US" sz="3400" dirty="0">
              <a:latin typeface="Segoe UI"/>
              <a:ea typeface="Tahoma" panose="020B0604030504040204" pitchFamily="34" charset="0"/>
            </a:endParaRPr>
          </a:p>
          <a:p>
            <a:pPr marL="1143000" indent="-1143000">
              <a:buFont typeface="Arial"/>
              <a:buChar char="•"/>
            </a:pPr>
            <a:endParaRPr lang="en-US" sz="3900" dirty="0">
              <a:latin typeface="Segoe UI"/>
              <a:ea typeface="Tahoma" panose="020B0604030504040204" pitchFamily="34" charset="0"/>
            </a:endParaRPr>
          </a:p>
          <a:p>
            <a:pPr marL="1143000" indent="-1143000">
              <a:buFont typeface="Arial"/>
              <a:buChar char="•"/>
            </a:pPr>
            <a:endParaRPr lang="en-US" sz="3900" dirty="0">
              <a:latin typeface="Segoe UI"/>
              <a:ea typeface="Tahoma" panose="020B0604030504040204" pitchFamily="34" charset="0"/>
            </a:endParaRPr>
          </a:p>
          <a:p>
            <a:pPr marL="1143000" indent="-1143000">
              <a:buFont typeface="Arial"/>
              <a:buChar char="•"/>
            </a:pPr>
            <a:endParaRPr lang="en-US" sz="3900" dirty="0">
              <a:latin typeface="Segoe UI"/>
              <a:ea typeface="Tahoma" panose="020B0604030504040204" pitchFamily="34" charset="0"/>
            </a:endParaRPr>
          </a:p>
          <a:p>
            <a:pPr marL="1143000" indent="-1143000">
              <a:buFont typeface="Arial"/>
              <a:buChar char="•"/>
            </a:pPr>
            <a:endParaRPr lang="en-US" sz="3900" dirty="0">
              <a:latin typeface="Segoe UI"/>
              <a:ea typeface="Tahoma" panose="020B0604030504040204" pitchFamily="34" charset="0"/>
            </a:endParaRPr>
          </a:p>
          <a:p>
            <a:pPr marL="1143000" indent="-1143000">
              <a:buFont typeface="Arial"/>
              <a:buChar char="•"/>
            </a:pPr>
            <a:endParaRPr lang="en-US" sz="3900" dirty="0">
              <a:latin typeface="Segoe UI"/>
              <a:ea typeface="Tahoma" panose="020B0604030504040204" pitchFamily="34" charset="0"/>
            </a:endParaRPr>
          </a:p>
          <a:p>
            <a:pPr marL="1143000" indent="-1143000">
              <a:buFont typeface="Arial"/>
              <a:buChar char="•"/>
            </a:pPr>
            <a:endParaRPr lang="en-US" sz="3900" dirty="0">
              <a:latin typeface="Segoe UI"/>
              <a:ea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9AEB93-D805-E9BF-327A-A5FFCA93DD6E}"/>
              </a:ext>
            </a:extLst>
          </p:cNvPr>
          <p:cNvSpPr txBox="1"/>
          <p:nvPr/>
        </p:nvSpPr>
        <p:spPr>
          <a:xfrm>
            <a:off x="2758415" y="2647936"/>
            <a:ext cx="32209440" cy="1819729"/>
          </a:xfrm>
          <a:prstGeom prst="rect">
            <a:avLst/>
          </a:prstGeom>
          <a:noFill/>
        </p:spPr>
        <p:txBody>
          <a:bodyPr wrap="square" lIns="80010" tIns="40005" rIns="80010" bIns="40005" rtlCol="0" anchor="t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3900" dirty="0">
                <a:latin typeface="Tahoma"/>
                <a:ea typeface="Tahoma"/>
                <a:cs typeface="Tahoma"/>
              </a:rPr>
              <a:t> Samantha Wing</a:t>
            </a:r>
            <a:r>
              <a:rPr lang="fr-FR" sz="3900" baseline="30000" dirty="0">
                <a:latin typeface="Tahoma"/>
                <a:ea typeface="Tahoma"/>
                <a:cs typeface="Tahoma"/>
              </a:rPr>
              <a:t>1,2</a:t>
            </a:r>
            <a:r>
              <a:rPr lang="fr-FR" sz="3900" dirty="0">
                <a:latin typeface="Tahoma"/>
                <a:ea typeface="Tahoma"/>
                <a:cs typeface="Tahoma"/>
              </a:rPr>
              <a:t>, </a:t>
            </a:r>
            <a:r>
              <a:rPr lang="fr-FR" sz="3900" dirty="0" err="1">
                <a:latin typeface="Tahoma"/>
                <a:ea typeface="Tahoma"/>
                <a:cs typeface="Tahoma"/>
              </a:rPr>
              <a:t>Georgiana</a:t>
            </a:r>
            <a:r>
              <a:rPr lang="fr-FR" sz="3900" dirty="0">
                <a:latin typeface="Tahoma"/>
                <a:ea typeface="Tahoma"/>
                <a:cs typeface="Tahoma"/>
              </a:rPr>
              <a:t> Costin</a:t>
            </a:r>
            <a:r>
              <a:rPr lang="fr-FR" sz="3900" baseline="30000" dirty="0">
                <a:latin typeface="Tahoma"/>
                <a:ea typeface="Tahoma"/>
                <a:cs typeface="Tahoma"/>
              </a:rPr>
              <a:t>1,2</a:t>
            </a:r>
            <a:r>
              <a:rPr lang="fr-FR" sz="3900" dirty="0">
                <a:latin typeface="Tahoma"/>
                <a:ea typeface="Tahoma"/>
                <a:cs typeface="Tahoma"/>
              </a:rPr>
              <a:t>, Alice Havel</a:t>
            </a:r>
            <a:r>
              <a:rPr lang="fr-FR" sz="3900" baseline="30000" dirty="0">
                <a:latin typeface="Tahoma"/>
                <a:ea typeface="Tahoma"/>
                <a:cs typeface="Tahoma"/>
              </a:rPr>
              <a:t>1,3</a:t>
            </a:r>
            <a:r>
              <a:rPr lang="fr-FR" sz="3900" dirty="0">
                <a:latin typeface="Tahoma"/>
                <a:ea typeface="Tahoma"/>
                <a:cs typeface="Tahoma"/>
              </a:rPr>
              <a:t>, Susie Wileman</a:t>
            </a:r>
            <a:r>
              <a:rPr lang="fr-FR" sz="3900" baseline="30000" dirty="0">
                <a:latin typeface="Tahoma"/>
                <a:ea typeface="Tahoma"/>
                <a:cs typeface="Tahoma"/>
              </a:rPr>
              <a:t>1,3</a:t>
            </a:r>
            <a:r>
              <a:rPr lang="fr-FR" sz="3900" dirty="0">
                <a:latin typeface="Tahoma"/>
                <a:ea typeface="Tahoma"/>
                <a:cs typeface="Tahoma"/>
              </a:rPr>
              <a:t>, Mary Jorgensen</a:t>
            </a:r>
            <a:r>
              <a:rPr lang="fr-FR" sz="3900" baseline="30000" dirty="0">
                <a:latin typeface="Tahoma"/>
                <a:ea typeface="Tahoma"/>
                <a:cs typeface="Tahoma"/>
              </a:rPr>
              <a:t>1</a:t>
            </a:r>
            <a:r>
              <a:rPr lang="fr-FR" sz="3900" dirty="0">
                <a:latin typeface="Tahoma"/>
                <a:ea typeface="Tahoma"/>
                <a:cs typeface="Tahoma"/>
              </a:rPr>
              <a:t>, </a:t>
            </a:r>
            <a:r>
              <a:rPr lang="fr-FR" sz="3900" dirty="0" err="1">
                <a:latin typeface="Tahoma"/>
                <a:ea typeface="Tahoma"/>
                <a:cs typeface="Tahoma"/>
              </a:rPr>
              <a:t>Maegan</a:t>
            </a:r>
            <a:r>
              <a:rPr lang="fr-FR" sz="3900" dirty="0">
                <a:latin typeface="Tahoma"/>
                <a:ea typeface="Tahoma"/>
                <a:cs typeface="Tahoma"/>
              </a:rPr>
              <a:t> Harvison</a:t>
            </a:r>
            <a:r>
              <a:rPr lang="fr-FR" sz="3900" baseline="30000" dirty="0">
                <a:latin typeface="Tahoma"/>
                <a:ea typeface="Tahoma"/>
                <a:cs typeface="Tahoma"/>
              </a:rPr>
              <a:t>1</a:t>
            </a:r>
            <a:r>
              <a:rPr lang="fr-FR" sz="3900" dirty="0">
                <a:latin typeface="Tahoma"/>
                <a:ea typeface="Tahoma"/>
                <a:cs typeface="Tahoma"/>
              </a:rPr>
              <a:t>, Abi Vasseur</a:t>
            </a:r>
            <a:r>
              <a:rPr lang="fr-FR" sz="3900" baseline="30000" dirty="0">
                <a:latin typeface="Tahoma"/>
                <a:ea typeface="Tahoma"/>
                <a:cs typeface="Tahoma"/>
              </a:rPr>
              <a:t>1,3</a:t>
            </a:r>
            <a:r>
              <a:rPr lang="fr-FR" sz="3900" dirty="0">
                <a:latin typeface="Tahoma"/>
                <a:ea typeface="Tahoma"/>
                <a:cs typeface="Tahoma"/>
              </a:rPr>
              <a:t>, Daniel Ereshchenko</a:t>
            </a:r>
            <a:r>
              <a:rPr lang="fr-FR" sz="3900" baseline="30000" dirty="0">
                <a:latin typeface="Tahoma"/>
                <a:ea typeface="Tahoma"/>
                <a:cs typeface="Tahoma"/>
              </a:rPr>
              <a:t>1,3</a:t>
            </a:r>
            <a:r>
              <a:rPr lang="fr-FR" sz="3900" dirty="0">
                <a:latin typeface="Tahoma"/>
                <a:ea typeface="Tahoma"/>
                <a:cs typeface="Tahoma"/>
              </a:rPr>
              <a:t>, Gilda Boffa</a:t>
            </a:r>
            <a:r>
              <a:rPr lang="fr-FR" sz="3900" baseline="30000" dirty="0">
                <a:latin typeface="Tahoma"/>
                <a:ea typeface="Tahoma"/>
                <a:cs typeface="Tahoma"/>
              </a:rPr>
              <a:t>5</a:t>
            </a:r>
            <a:r>
              <a:rPr lang="fr-FR" sz="3900" dirty="0">
                <a:latin typeface="Tahoma"/>
                <a:ea typeface="Tahoma"/>
                <a:cs typeface="Tahoma"/>
              </a:rPr>
              <a:t>, Christine Vo</a:t>
            </a:r>
            <a:r>
              <a:rPr lang="fr-FR" sz="3900" baseline="30000" dirty="0">
                <a:latin typeface="Tahoma"/>
                <a:ea typeface="Tahoma"/>
                <a:cs typeface="Tahoma"/>
              </a:rPr>
              <a:t>1</a:t>
            </a:r>
            <a:r>
              <a:rPr lang="fr-FR" sz="3900" dirty="0">
                <a:latin typeface="Tahoma"/>
                <a:ea typeface="Tahoma"/>
                <a:cs typeface="Tahoma"/>
              </a:rPr>
              <a:t>, Laura Creti</a:t>
            </a:r>
            <a:r>
              <a:rPr lang="fr-FR" sz="3900" baseline="30000" dirty="0">
                <a:latin typeface="Tahoma"/>
                <a:ea typeface="Tahoma"/>
                <a:cs typeface="Tahoma"/>
              </a:rPr>
              <a:t>2,4</a:t>
            </a:r>
            <a:r>
              <a:rPr lang="fr-FR" sz="3900" dirty="0">
                <a:latin typeface="Tahoma"/>
                <a:ea typeface="Tahoma"/>
                <a:cs typeface="Tahoma"/>
              </a:rPr>
              <a:t>, Sally Bailes</a:t>
            </a:r>
            <a:r>
              <a:rPr lang="fr-FR" sz="3900" baseline="30000" dirty="0">
                <a:latin typeface="Tahoma"/>
                <a:ea typeface="Tahoma"/>
                <a:cs typeface="Tahoma"/>
              </a:rPr>
              <a:t>2,4</a:t>
            </a:r>
            <a:r>
              <a:rPr lang="fr-FR" sz="3900" dirty="0">
                <a:latin typeface="Tahoma"/>
                <a:ea typeface="Tahoma"/>
                <a:cs typeface="Tahoma"/>
              </a:rPr>
              <a:t>, Eva Libman</a:t>
            </a:r>
            <a:r>
              <a:rPr lang="fr-FR" sz="3900" baseline="30000" dirty="0">
                <a:latin typeface="Tahoma"/>
                <a:ea typeface="Tahoma"/>
                <a:cs typeface="Tahoma"/>
              </a:rPr>
              <a:t>2,4</a:t>
            </a:r>
            <a:r>
              <a:rPr lang="fr-FR" sz="3900" dirty="0">
                <a:latin typeface="Tahoma"/>
                <a:ea typeface="Tahoma"/>
                <a:cs typeface="Tahoma"/>
              </a:rPr>
              <a:t>, Catherine Fichten</a:t>
            </a:r>
            <a:r>
              <a:rPr lang="fr-FR" sz="3900" baseline="30000" dirty="0">
                <a:latin typeface="Tahoma"/>
                <a:ea typeface="Tahoma"/>
                <a:cs typeface="Tahoma"/>
              </a:rPr>
              <a:t>1,2,3,4</a:t>
            </a:r>
            <a:endParaRPr lang="en-US" sz="3900" baseline="30000">
              <a:ea typeface="Tahoma"/>
            </a:endParaRPr>
          </a:p>
          <a:p>
            <a:pPr marL="3737610" lvl="8" indent="-7801610" algn="ctr">
              <a:spcBef>
                <a:spcPts val="0"/>
              </a:spcBef>
              <a:spcAft>
                <a:spcPts val="0"/>
              </a:spcAft>
            </a:pPr>
            <a:r>
              <a:rPr lang="en-CA" sz="3500" baseline="30000" dirty="0">
                <a:latin typeface="Tahoma"/>
                <a:ea typeface="Tahoma"/>
                <a:cs typeface="Tahoma"/>
              </a:rPr>
              <a:t>1</a:t>
            </a:r>
            <a:r>
              <a:rPr lang="en-CA" sz="3500" dirty="0">
                <a:latin typeface="Tahoma"/>
                <a:ea typeface="Tahoma"/>
                <a:cs typeface="Tahoma"/>
              </a:rPr>
              <a:t>Adaptech Research Network </a:t>
            </a:r>
            <a:r>
              <a:rPr lang="en-CA" sz="3500" baseline="30000" dirty="0">
                <a:latin typeface="Tahoma"/>
                <a:ea typeface="Tahoma"/>
                <a:cs typeface="Tahoma"/>
              </a:rPr>
              <a:t>2</a:t>
            </a:r>
            <a:r>
              <a:rPr lang="en-CA" sz="3500" dirty="0">
                <a:latin typeface="Tahoma"/>
                <a:ea typeface="Tahoma"/>
                <a:cs typeface="Tahoma"/>
              </a:rPr>
              <a:t>McGill University</a:t>
            </a:r>
            <a:r>
              <a:rPr lang="fr-CA" sz="3500" dirty="0">
                <a:latin typeface="Tahoma"/>
                <a:ea typeface="Tahoma"/>
                <a:cs typeface="Tahoma"/>
              </a:rPr>
              <a:t> </a:t>
            </a:r>
            <a:r>
              <a:rPr lang="en-CA" sz="3500" baseline="30000" dirty="0">
                <a:latin typeface="Tahoma"/>
                <a:ea typeface="Tahoma"/>
                <a:cs typeface="Tahoma"/>
              </a:rPr>
              <a:t>3</a:t>
            </a:r>
            <a:r>
              <a:rPr lang="en-CA" sz="3500" dirty="0">
                <a:latin typeface="Tahoma"/>
                <a:ea typeface="Tahoma"/>
                <a:cs typeface="Tahoma"/>
              </a:rPr>
              <a:t>Dawson College </a:t>
            </a:r>
            <a:r>
              <a:rPr lang="en-CA" sz="3500" baseline="30000" dirty="0">
                <a:latin typeface="Tahoma"/>
                <a:ea typeface="Tahoma"/>
                <a:cs typeface="Tahoma"/>
              </a:rPr>
              <a:t>4</a:t>
            </a:r>
            <a:r>
              <a:rPr lang="en-CA" sz="3500" dirty="0">
                <a:latin typeface="Tahoma"/>
                <a:ea typeface="Tahoma"/>
                <a:cs typeface="Tahoma"/>
              </a:rPr>
              <a:t>Jewish General Hospital </a:t>
            </a:r>
            <a:r>
              <a:rPr lang="en-CA" sz="3500" baseline="30000" dirty="0">
                <a:latin typeface="Tahoma"/>
                <a:ea typeface="Tahoma"/>
                <a:cs typeface="Tahoma"/>
              </a:rPr>
              <a:t>5</a:t>
            </a:r>
            <a:r>
              <a:rPr lang="en-CA" sz="3500" dirty="0">
                <a:latin typeface="Tahoma"/>
                <a:ea typeface="Tahoma"/>
                <a:cs typeface="Tahoma"/>
              </a:rPr>
              <a:t>Association </a:t>
            </a:r>
            <a:r>
              <a:rPr lang="en-CA" sz="3500" dirty="0" err="1">
                <a:latin typeface="Tahoma"/>
                <a:ea typeface="Tahoma"/>
                <a:cs typeface="Tahoma"/>
              </a:rPr>
              <a:t>québécoise</a:t>
            </a:r>
            <a:r>
              <a:rPr lang="en-CA" sz="3500" dirty="0">
                <a:latin typeface="Tahoma"/>
                <a:ea typeface="Tahoma"/>
                <a:cs typeface="Tahoma"/>
              </a:rPr>
              <a:t> pour </a:t>
            </a:r>
            <a:r>
              <a:rPr lang="en-CA" sz="3500" dirty="0" err="1">
                <a:latin typeface="Tahoma"/>
                <a:ea typeface="Tahoma"/>
                <a:cs typeface="Tahoma"/>
              </a:rPr>
              <a:t>l'équité</a:t>
            </a:r>
            <a:r>
              <a:rPr lang="en-CA" sz="3500" dirty="0">
                <a:latin typeface="Tahoma"/>
                <a:ea typeface="Tahoma"/>
                <a:cs typeface="Tahoma"/>
              </a:rPr>
              <a:t> et </a:t>
            </a:r>
            <a:r>
              <a:rPr lang="en-CA" sz="3500" dirty="0" err="1">
                <a:latin typeface="Tahoma"/>
                <a:ea typeface="Tahoma"/>
                <a:cs typeface="Tahoma"/>
              </a:rPr>
              <a:t>l'inclusion</a:t>
            </a:r>
            <a:r>
              <a:rPr lang="en-CA" sz="3500" dirty="0">
                <a:latin typeface="Tahoma"/>
                <a:ea typeface="Tahoma"/>
                <a:cs typeface="Tahoma"/>
              </a:rPr>
              <a:t> au </a:t>
            </a:r>
            <a:r>
              <a:rPr lang="en-CA" sz="3500" dirty="0" err="1">
                <a:latin typeface="Tahoma"/>
                <a:ea typeface="Tahoma"/>
                <a:cs typeface="Tahoma"/>
              </a:rPr>
              <a:t>postsecondaire</a:t>
            </a:r>
            <a:endParaRPr lang="en-CA" sz="3500">
              <a:ea typeface="Tahoma"/>
              <a:cs typeface="Tahoma"/>
            </a:endParaRPr>
          </a:p>
        </p:txBody>
      </p:sp>
      <p:pic>
        <p:nvPicPr>
          <p:cNvPr id="12" name="Picture 14" descr="Text&#10;&#10;Description automatically generated">
            <a:extLst>
              <a:ext uri="{FF2B5EF4-FFF2-40B4-BE49-F238E27FC236}">
                <a16:creationId xmlns:a16="http://schemas.microsoft.com/office/drawing/2014/main" id="{9E2B1D86-CDA7-7634-085B-CEC2A286A1B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0447947" y="31832945"/>
            <a:ext cx="1761026" cy="733425"/>
          </a:xfrm>
          <a:prstGeom prst="rect">
            <a:avLst/>
          </a:prstGeom>
        </p:spPr>
      </p:pic>
      <p:pic>
        <p:nvPicPr>
          <p:cNvPr id="15" name="Picture 1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F7DD6B1-CBCA-A6F0-3E32-F8381F0D85D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38582" y="15711633"/>
            <a:ext cx="3354492" cy="1926379"/>
          </a:xfrm>
          <a:prstGeom prst="rect">
            <a:avLst/>
          </a:prstGeom>
        </p:spPr>
      </p:pic>
      <p:pic>
        <p:nvPicPr>
          <p:cNvPr id="18" name="Picture 1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AE2C60E-BE2A-F41E-7EB8-B6B8BB07978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880535" y="25902905"/>
            <a:ext cx="2113232" cy="1381125"/>
          </a:xfrm>
          <a:prstGeom prst="rect">
            <a:avLst/>
          </a:prstGeom>
        </p:spPr>
      </p:pic>
      <p:pic>
        <p:nvPicPr>
          <p:cNvPr id="20" name="Picture 20" descr="Icon&#10;&#10;Description automatically generated">
            <a:extLst>
              <a:ext uri="{FF2B5EF4-FFF2-40B4-BE49-F238E27FC236}">
                <a16:creationId xmlns:a16="http://schemas.microsoft.com/office/drawing/2014/main" id="{02DF61BD-D0C0-1F68-A1DC-0B3A1AE7167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354438" y="27251606"/>
            <a:ext cx="2735753" cy="1525746"/>
          </a:xfrm>
          <a:prstGeom prst="rect">
            <a:avLst/>
          </a:prstGeom>
        </p:spPr>
      </p:pic>
      <p:pic>
        <p:nvPicPr>
          <p:cNvPr id="21" name="Picture 21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7F6D741-71D7-6F46-393D-0F1A029854A7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l="12908" t="2694" r="15097" b="11278"/>
          <a:stretch/>
        </p:blipFill>
        <p:spPr>
          <a:xfrm>
            <a:off x="17171831" y="26389034"/>
            <a:ext cx="4729192" cy="4204408"/>
          </a:xfrm>
          <a:prstGeom prst="rect">
            <a:avLst/>
          </a:prstGeom>
        </p:spPr>
      </p:pic>
      <p:pic>
        <p:nvPicPr>
          <p:cNvPr id="22" name="Picture 22" descr="A picture containing text, table&#10;&#10;Description automatically generated">
            <a:extLst>
              <a:ext uri="{FF2B5EF4-FFF2-40B4-BE49-F238E27FC236}">
                <a16:creationId xmlns:a16="http://schemas.microsoft.com/office/drawing/2014/main" id="{EA0D5DCF-7B7F-2768-7248-3D9E6C926DBD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856738" y="29016189"/>
            <a:ext cx="2160827" cy="15906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8419</TotalTime>
  <Words>406</Words>
  <Application>Microsoft Office PowerPoint</Application>
  <PresentationFormat>Custom</PresentationFormat>
  <Paragraphs>59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Segoe UI</vt:lpstr>
      <vt:lpstr>Tahoma</vt:lpstr>
      <vt:lpstr>Times New Roman</vt:lpstr>
      <vt:lpstr>Wingdings</vt:lpstr>
      <vt:lpstr>Office Theme</vt:lpstr>
      <vt:lpstr>Worksheet</vt:lpstr>
      <vt:lpstr>Title</vt:lpstr>
    </vt:vector>
  </TitlesOfParts>
  <Company>TRADINTEK - Services linguistiques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TRA6053 - Méthodologie et outils de la localisation II</dc:title>
  <dc:creator>Christian Mayer</dc:creator>
  <cp:lastModifiedBy>Adaptech Research Network</cp:lastModifiedBy>
  <cp:revision>1309</cp:revision>
  <dcterms:created xsi:type="dcterms:W3CDTF">2002-08-29T15:31:57Z</dcterms:created>
  <dcterms:modified xsi:type="dcterms:W3CDTF">2023-04-14T02:32:01Z</dcterms:modified>
</cp:coreProperties>
</file>