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362" r:id="rId2"/>
    <p:sldId id="361" r:id="rId3"/>
    <p:sldId id="366" r:id="rId4"/>
    <p:sldId id="373" r:id="rId5"/>
    <p:sldId id="363" r:id="rId6"/>
    <p:sldId id="374" r:id="rId7"/>
    <p:sldId id="371" r:id="rId8"/>
    <p:sldId id="364" r:id="rId9"/>
    <p:sldId id="335" r:id="rId10"/>
    <p:sldId id="372" r:id="rId11"/>
    <p:sldId id="359" r:id="rId12"/>
    <p:sldId id="370" r:id="rId13"/>
  </p:sldIdLst>
  <p:sldSz cx="9144000" cy="6858000" type="screen4x3"/>
  <p:notesSz cx="9313863" cy="68580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33CC"/>
    <a:srgbClr val="C91103"/>
    <a:srgbClr val="CC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71" autoAdjust="0"/>
    <p:restoredTop sz="99053" autoAdjust="0"/>
  </p:normalViewPr>
  <p:slideViewPr>
    <p:cSldViewPr>
      <p:cViewPr>
        <p:scale>
          <a:sx n="90" d="100"/>
          <a:sy n="90" d="100"/>
        </p:scale>
        <p:origin x="-204"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30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94164601-6281-47D0-921F-0F42C8F89E2C}" type="slidenum">
              <a:rPr lang="fr-CA" altLang="fr-FR"/>
              <a:pPr>
                <a:defRPr/>
              </a:pPr>
              <a:t>‹#›</a:t>
            </a:fld>
            <a:endParaRPr lang="fr-CA" altLang="fr-FR"/>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78438"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37892" name="Rectangle 4"/>
          <p:cNvSpPr>
            <a:spLocks noGrp="1" noRot="1" noChangeAspec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41425" y="3257550"/>
            <a:ext cx="68310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515100"/>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78438" y="6515100"/>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E4E70F-697E-4098-ACB2-62C4FAF0F957}" type="slidenum">
              <a:rPr lang="fr-CA" altLang="fr-FR"/>
              <a:pPr>
                <a:defRPr/>
              </a:pPr>
              <a:t>‹#›</a:t>
            </a:fld>
            <a:endParaRPr lang="fr-CA" altLang="fr-FR"/>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a:xfrm>
            <a:off x="3113088" y="857250"/>
            <a:ext cx="3087687" cy="2316163"/>
          </a:xfrm>
          <a:ln/>
        </p:spPr>
      </p:sp>
      <p:sp>
        <p:nvSpPr>
          <p:cNvPr id="921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922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Times New Roman" pitchFamily="18" charset="0"/>
              </a:defRPr>
            </a:lvl1pPr>
            <a:lvl2pPr marL="747059" indent="-287331">
              <a:spcBef>
                <a:spcPct val="30000"/>
              </a:spcBef>
              <a:defRPr sz="1300">
                <a:solidFill>
                  <a:schemeClr val="tx1"/>
                </a:solidFill>
                <a:latin typeface="Times New Roman" pitchFamily="18" charset="0"/>
              </a:defRPr>
            </a:lvl2pPr>
            <a:lvl3pPr marL="1149321" indent="-229865">
              <a:spcBef>
                <a:spcPct val="30000"/>
              </a:spcBef>
              <a:defRPr sz="1300">
                <a:solidFill>
                  <a:schemeClr val="tx1"/>
                </a:solidFill>
                <a:latin typeface="Times New Roman" pitchFamily="18" charset="0"/>
              </a:defRPr>
            </a:lvl3pPr>
            <a:lvl4pPr marL="1609049" indent="-229865">
              <a:spcBef>
                <a:spcPct val="30000"/>
              </a:spcBef>
              <a:defRPr sz="1300">
                <a:solidFill>
                  <a:schemeClr val="tx1"/>
                </a:solidFill>
                <a:latin typeface="Times New Roman" pitchFamily="18" charset="0"/>
              </a:defRPr>
            </a:lvl4pPr>
            <a:lvl5pPr marL="2068777" indent="-229865">
              <a:spcBef>
                <a:spcPct val="30000"/>
              </a:spcBef>
              <a:defRPr sz="1300">
                <a:solidFill>
                  <a:schemeClr val="tx1"/>
                </a:solidFill>
                <a:latin typeface="Times New Roman" pitchFamily="18" charset="0"/>
              </a:defRPr>
            </a:lvl5pPr>
            <a:lvl6pPr marL="2528506" indent="-229865" eaLnBrk="0" fontAlgn="base" hangingPunct="0">
              <a:spcBef>
                <a:spcPct val="30000"/>
              </a:spcBef>
              <a:spcAft>
                <a:spcPct val="0"/>
              </a:spcAft>
              <a:defRPr sz="1300">
                <a:solidFill>
                  <a:schemeClr val="tx1"/>
                </a:solidFill>
                <a:latin typeface="Times New Roman" pitchFamily="18" charset="0"/>
              </a:defRPr>
            </a:lvl6pPr>
            <a:lvl7pPr marL="2988235" indent="-229865" eaLnBrk="0" fontAlgn="base" hangingPunct="0">
              <a:spcBef>
                <a:spcPct val="30000"/>
              </a:spcBef>
              <a:spcAft>
                <a:spcPct val="0"/>
              </a:spcAft>
              <a:defRPr sz="1300">
                <a:solidFill>
                  <a:schemeClr val="tx1"/>
                </a:solidFill>
                <a:latin typeface="Times New Roman" pitchFamily="18" charset="0"/>
              </a:defRPr>
            </a:lvl7pPr>
            <a:lvl8pPr marL="3447963" indent="-229865" eaLnBrk="0" fontAlgn="base" hangingPunct="0">
              <a:spcBef>
                <a:spcPct val="30000"/>
              </a:spcBef>
              <a:spcAft>
                <a:spcPct val="0"/>
              </a:spcAft>
              <a:defRPr sz="1300">
                <a:solidFill>
                  <a:schemeClr val="tx1"/>
                </a:solidFill>
                <a:latin typeface="Times New Roman" pitchFamily="18" charset="0"/>
              </a:defRPr>
            </a:lvl8pPr>
            <a:lvl9pPr marL="3907691" indent="-229865" eaLnBrk="0" fontAlgn="base" hangingPunct="0">
              <a:spcBef>
                <a:spcPct val="30000"/>
              </a:spcBef>
              <a:spcAft>
                <a:spcPct val="0"/>
              </a:spcAft>
              <a:defRPr sz="1300">
                <a:solidFill>
                  <a:schemeClr val="tx1"/>
                </a:solidFill>
                <a:latin typeface="Times New Roman" pitchFamily="18" charset="0"/>
              </a:defRPr>
            </a:lvl9pPr>
          </a:lstStyle>
          <a:p>
            <a:pPr>
              <a:spcBef>
                <a:spcPct val="0"/>
              </a:spcBef>
            </a:pPr>
            <a:fld id="{4B4DF015-394A-46E5-868F-5D363B8BD40C}" type="slidenum">
              <a:rPr lang="fr-CA" altLang="fr-FR" smtClean="0">
                <a:solidFill>
                  <a:prstClr val="black"/>
                </a:solidFill>
                <a:latin typeface="Tahoma" pitchFamily="34" charset="0"/>
              </a:rPr>
              <a:pPr>
                <a:spcBef>
                  <a:spcPct val="0"/>
                </a:spcBef>
              </a:pPr>
              <a:t>1</a:t>
            </a:fld>
            <a:endParaRPr lang="fr-CA" altLang="fr-FR" smtClean="0">
              <a:solidFill>
                <a:prstClr val="black"/>
              </a:solidFill>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a:t>Survey audience re their job/position. + Explain Cegep.</a:t>
            </a:r>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6ACA3574-7C47-403C-9EFD-7B4D829FC978}" type="slidenum">
              <a:rPr lang="fr-CA" altLang="fr-FR" sz="1200"/>
              <a:pPr/>
              <a:t>9</a:t>
            </a:fld>
            <a:endParaRPr lang="fr-CA" altLang="fr-F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FF4930DE-639F-4E09-B60E-1526BEB056CC}" type="slidenum">
              <a:rPr lang="fr-CA" altLang="fr-FR" sz="1200"/>
              <a:pPr/>
              <a:t>12</a:t>
            </a:fld>
            <a:endParaRPr lang="fr-CA"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hyperlink" Target="http://webaim.org/intro/#implement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ashington.edu/doit/creating-video-and-multimedia-products-are-accessible-people-sensory-impairments"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ashington.edu/do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cfichten@dawsoncollege.qc.ca" TargetMode="External"/><Relationship Id="rId4" Type="http://schemas.openxmlformats.org/officeDocument/2006/relationships/hyperlink" Target="mailto:ahavel@dawsoncollege.qc.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washington.edu/doit/"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ashington.edu/doit/20-tips-teaching-accessible-online-course"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ashington.edu/doit/universal-design-education-principles-and-applica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ashington.edu/doit/making-science-labs-accessible-students-disabiliti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ashington.edu/accessibility/documents/wor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ashington.edu/doit/glossary-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7" descr="Cégep André-Laurendeau logo. Copyright is https://fr.wikipedia.org/wiki/Fichier:Logo_du_C%C3%A9gep_Andr%C3%A9-Laurendeau.svg" title="Cégep André-Laurendeau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12964" y="6242437"/>
            <a:ext cx="1518071" cy="51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5" descr="Adaptech logo blue" title="Adaptech logo blue"/>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8028384" y="6049866"/>
            <a:ext cx="648072" cy="721572"/>
          </a:xfrm>
          <a:prstGeom prst="rect">
            <a:avLst/>
          </a:prstGeom>
          <a:noFill/>
          <a:ln w="9525">
            <a:noFill/>
            <a:miter lim="800000"/>
            <a:headEnd/>
            <a:tailEnd/>
          </a:ln>
        </p:spPr>
      </p:pic>
      <p:pic>
        <p:nvPicPr>
          <p:cNvPr id="15" name="Picture 14" descr="Dawson College logo. Copyright is https://www.crowdrise.com/campusteamdawson1" title="Dawson College log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81742" y="6372938"/>
            <a:ext cx="1281946" cy="398500"/>
          </a:xfrm>
          <a:prstGeom prst="rect">
            <a:avLst/>
          </a:prstGeom>
          <a:noFill/>
          <a:ln w="9525">
            <a:noFill/>
            <a:miter lim="800000"/>
            <a:headEnd/>
            <a:tailEnd/>
          </a:ln>
        </p:spPr>
      </p:pic>
      <p:pic>
        <p:nvPicPr>
          <p:cNvPr id="21" name="Picture 2" descr="Creative Commons License symbol for Attribution - Non Commercia l- No Derivatives 4.0 International. Copyright is &#10;http://creativecommons.org/about &#10;" title="Creative Commons License symbo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6803" y="5631548"/>
            <a:ext cx="990394" cy="344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59532" y="5085184"/>
            <a:ext cx="8424936" cy="369332"/>
          </a:xfrm>
          <a:prstGeom prst="rect">
            <a:avLst/>
          </a:prstGeom>
          <a:noFill/>
        </p:spPr>
        <p:txBody>
          <a:bodyPr wrap="square" rtlCol="0">
            <a:spAutoFit/>
          </a:bodyPr>
          <a:lstStyle/>
          <a:p>
            <a:pPr algn="ctr"/>
            <a:r>
              <a:rPr lang="fr-CA" sz="1800" dirty="0" err="1" smtClean="0">
                <a:solidFill>
                  <a:prstClr val="black"/>
                </a:solidFill>
              </a:rPr>
              <a:t>6th</a:t>
            </a:r>
            <a:r>
              <a:rPr lang="fr-CA" sz="1800" dirty="0" smtClean="0">
                <a:solidFill>
                  <a:prstClr val="black"/>
                </a:solidFill>
              </a:rPr>
              <a:t> </a:t>
            </a:r>
            <a:r>
              <a:rPr lang="fr-CA" sz="1800" dirty="0" err="1" smtClean="0">
                <a:solidFill>
                  <a:prstClr val="black"/>
                </a:solidFill>
              </a:rPr>
              <a:t>Annual</a:t>
            </a:r>
            <a:r>
              <a:rPr lang="fr-CA" sz="1800" dirty="0" smtClean="0">
                <a:solidFill>
                  <a:prstClr val="black"/>
                </a:solidFill>
              </a:rPr>
              <a:t> SALTISE </a:t>
            </a:r>
            <a:r>
              <a:rPr lang="fr-CA" sz="1800" dirty="0" err="1" smtClean="0">
                <a:solidFill>
                  <a:prstClr val="black"/>
                </a:solidFill>
              </a:rPr>
              <a:t>Conference</a:t>
            </a:r>
            <a:r>
              <a:rPr lang="en-US" sz="1800" dirty="0" smtClean="0">
                <a:solidFill>
                  <a:prstClr val="black"/>
                </a:solidFill>
                <a:latin typeface="Arial" panose="020B0604020202020204" pitchFamily="34" charset="0"/>
                <a:cs typeface="Arial" panose="020B0604020202020204" pitchFamily="34" charset="0"/>
              </a:rPr>
              <a:t>, June 5, 2017, </a:t>
            </a:r>
            <a:r>
              <a:rPr lang="fr-CA" sz="1800" dirty="0" smtClean="0">
                <a:solidFill>
                  <a:prstClr val="black"/>
                </a:solidFill>
                <a:latin typeface="Arial" panose="020B0604020202020204" pitchFamily="34" charset="0"/>
                <a:cs typeface="Arial" panose="020B0604020202020204" pitchFamily="34" charset="0"/>
              </a:rPr>
              <a:t>Montréal</a:t>
            </a:r>
            <a:r>
              <a:rPr lang="fr-CA" sz="1800" dirty="0">
                <a:solidFill>
                  <a:prstClr val="black"/>
                </a:solidFill>
                <a:latin typeface="Arial" panose="020B0604020202020204" pitchFamily="34" charset="0"/>
                <a:cs typeface="Arial" panose="020B0604020202020204" pitchFamily="34" charset="0"/>
              </a:rPr>
              <a:t>, </a:t>
            </a:r>
            <a:r>
              <a:rPr lang="fr-CA" sz="1800" dirty="0" smtClean="0">
                <a:solidFill>
                  <a:prstClr val="black"/>
                </a:solidFill>
                <a:latin typeface="Arial" panose="020B0604020202020204" pitchFamily="34" charset="0"/>
                <a:cs typeface="Arial" panose="020B0604020202020204" pitchFamily="34" charset="0"/>
              </a:rPr>
              <a:t>Québec</a:t>
            </a:r>
            <a:endParaRPr lang="en-US" sz="1800" dirty="0">
              <a:solidFill>
                <a:prstClr val="black"/>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79388" y="3051881"/>
            <a:ext cx="8785225" cy="1931987"/>
          </a:xfrm>
        </p:spPr>
        <p:txBody>
          <a:bodyPr>
            <a:normAutofit fontScale="92500" lnSpcReduction="20000"/>
          </a:bodyPr>
          <a:lstStyle/>
          <a:p>
            <a:pPr algn="ctr">
              <a:spcBef>
                <a:spcPts val="400"/>
              </a:spcBef>
              <a:spcAft>
                <a:spcPts val="400"/>
              </a:spcAft>
              <a:defRPr/>
            </a:pPr>
            <a:r>
              <a:rPr lang="en-US" sz="3200" dirty="0">
                <a:solidFill>
                  <a:srgbClr val="002060"/>
                </a:solidFill>
                <a:latin typeface="Arial" panose="020B0604020202020204" pitchFamily="34" charset="0"/>
                <a:cs typeface="Arial" panose="020B0604020202020204" pitchFamily="34" charset="0"/>
              </a:rPr>
              <a:t>Alice Havel, Catherine </a:t>
            </a:r>
            <a:r>
              <a:rPr lang="en-US" sz="3200" dirty="0" smtClean="0">
                <a:solidFill>
                  <a:srgbClr val="002060"/>
                </a:solidFill>
                <a:latin typeface="Arial" panose="020B0604020202020204" pitchFamily="34" charset="0"/>
                <a:cs typeface="Arial" panose="020B0604020202020204" pitchFamily="34" charset="0"/>
              </a:rPr>
              <a:t>Fichten, </a:t>
            </a:r>
            <a:br>
              <a:rPr lang="en-US" sz="3200" dirty="0" smtClean="0">
                <a:solidFill>
                  <a:srgbClr val="002060"/>
                </a:solidFill>
                <a:latin typeface="Arial" panose="020B0604020202020204" pitchFamily="34" charset="0"/>
                <a:cs typeface="Arial" panose="020B0604020202020204" pitchFamily="34" charset="0"/>
              </a:rPr>
            </a:br>
            <a:r>
              <a:rPr lang="en-US" sz="3200" dirty="0" smtClean="0">
                <a:solidFill>
                  <a:srgbClr val="002060"/>
                </a:solidFill>
                <a:latin typeface="Arial" panose="020B0604020202020204" pitchFamily="34" charset="0"/>
                <a:cs typeface="Arial" panose="020B0604020202020204" pitchFamily="34" charset="0"/>
              </a:rPr>
              <a:t>Mary Jorgensen, Laura King</a:t>
            </a:r>
          </a:p>
          <a:p>
            <a:pPr algn="ctr">
              <a:spcBef>
                <a:spcPts val="0"/>
              </a:spcBef>
              <a:spcAft>
                <a:spcPts val="0"/>
              </a:spcAft>
              <a:defRPr/>
            </a:pPr>
            <a:endParaRPr lang="en-US" sz="3200" dirty="0">
              <a:solidFill>
                <a:srgbClr val="002060"/>
              </a:solidFill>
              <a:latin typeface="Arial" panose="020B0604020202020204" pitchFamily="34" charset="0"/>
              <a:cs typeface="Arial" panose="020B0604020202020204" pitchFamily="34" charset="0"/>
            </a:endParaRPr>
          </a:p>
          <a:p>
            <a:pPr algn="ctr">
              <a:spcBef>
                <a:spcPts val="0"/>
              </a:spcBef>
              <a:spcAft>
                <a:spcPts val="0"/>
              </a:spcAft>
              <a:defRPr/>
            </a:pPr>
            <a:r>
              <a:rPr lang="en-US" sz="2800" dirty="0">
                <a:solidFill>
                  <a:srgbClr val="002060"/>
                </a:solidFill>
                <a:latin typeface="Arial" panose="020B0604020202020204" pitchFamily="34" charset="0"/>
                <a:cs typeface="Arial" panose="020B0604020202020204" pitchFamily="34" charset="0"/>
              </a:rPr>
              <a:t>Adaptech Research </a:t>
            </a:r>
            <a:r>
              <a:rPr lang="en-US" sz="2800" dirty="0" smtClean="0">
                <a:solidFill>
                  <a:srgbClr val="002060"/>
                </a:solidFill>
                <a:latin typeface="Arial" panose="020B0604020202020204" pitchFamily="34" charset="0"/>
                <a:cs typeface="Arial" panose="020B0604020202020204" pitchFamily="34" charset="0"/>
              </a:rPr>
              <a:t>Network, Dawson College, </a:t>
            </a:r>
            <a:br>
              <a:rPr lang="en-US" sz="2800" dirty="0" smtClean="0">
                <a:solidFill>
                  <a:srgbClr val="002060"/>
                </a:solidFill>
                <a:latin typeface="Arial" panose="020B0604020202020204" pitchFamily="34" charset="0"/>
                <a:cs typeface="Arial" panose="020B0604020202020204" pitchFamily="34" charset="0"/>
              </a:rPr>
            </a:br>
            <a:r>
              <a:rPr lang="en-US" sz="2800" dirty="0" smtClean="0">
                <a:solidFill>
                  <a:srgbClr val="002060"/>
                </a:solidFill>
                <a:latin typeface="Arial" panose="020B0604020202020204" pitchFamily="34" charset="0"/>
                <a:cs typeface="Arial" panose="020B0604020202020204" pitchFamily="34" charset="0"/>
              </a:rPr>
              <a:t>Cégep André-Laurendeau</a:t>
            </a:r>
            <a:endParaRPr lang="en-US" sz="2800" dirty="0">
              <a:solidFill>
                <a:srgbClr val="002060"/>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endParaRPr lang="en-US" sz="1200" baseline="30000" dirty="0" smtClean="0">
              <a:solidFill>
                <a:srgbClr val="002060"/>
              </a:solidFill>
              <a:latin typeface="Arial" panose="020B0604020202020204" pitchFamily="34" charset="0"/>
              <a:cs typeface="Arial" panose="020B0604020202020204" pitchFamily="34" charset="0"/>
            </a:endParaRPr>
          </a:p>
        </p:txBody>
      </p:sp>
      <p:sp>
        <p:nvSpPr>
          <p:cNvPr id="4101" name="Connecteur droit 28"/>
          <p:cNvSpPr>
            <a:spLocks noChangeShapeType="1"/>
          </p:cNvSpPr>
          <p:nvPr/>
        </p:nvSpPr>
        <p:spPr bwMode="auto">
          <a:xfrm>
            <a:off x="457200" y="2924944"/>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 name="Titre 1"/>
          <p:cNvSpPr>
            <a:spLocks noGrp="1"/>
          </p:cNvSpPr>
          <p:nvPr>
            <p:ph type="ctrTitle"/>
          </p:nvPr>
        </p:nvSpPr>
        <p:spPr>
          <a:xfrm>
            <a:off x="515938" y="548680"/>
            <a:ext cx="8112125" cy="2212975"/>
          </a:xfrm>
        </p:spPr>
        <p:txBody>
          <a:bodyPr>
            <a:noAutofit/>
          </a:bodyPr>
          <a:lstStyle/>
          <a:p>
            <a:pPr algn="ctr">
              <a:defRPr/>
            </a:pPr>
            <a:r>
              <a:rPr lang="en-US" sz="4000" dirty="0" smtClean="0">
                <a:solidFill>
                  <a:srgbClr val="0033CC"/>
                </a:solidFill>
                <a:effectLst/>
              </a:rPr>
              <a:t>You Can DO-IT Too: </a:t>
            </a:r>
            <a:br>
              <a:rPr lang="en-US" sz="4000" dirty="0" smtClean="0">
                <a:solidFill>
                  <a:srgbClr val="0033CC"/>
                </a:solidFill>
                <a:effectLst/>
              </a:rPr>
            </a:br>
            <a:r>
              <a:rPr lang="en-US" sz="4000" dirty="0" smtClean="0">
                <a:solidFill>
                  <a:srgbClr val="0033CC"/>
                </a:solidFill>
                <a:effectLst/>
              </a:rPr>
              <a:t>Making Your Teaching More Inclusive </a:t>
            </a:r>
            <a:endParaRPr lang="en-US" sz="4000" dirty="0">
              <a:solidFill>
                <a:srgbClr val="0033CC"/>
              </a:solidFill>
            </a:endParaRPr>
          </a:p>
        </p:txBody>
      </p:sp>
    </p:spTree>
    <p:extLst>
      <p:ext uri="{BB962C8B-B14F-4D97-AF65-F5344CB8AC3E}">
        <p14:creationId xmlns:p14="http://schemas.microsoft.com/office/powerpoint/2010/main" val="15585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10</a:t>
            </a:fld>
            <a:endParaRPr lang="fr-FR" altLang="fr-FR"/>
          </a:p>
        </p:txBody>
      </p:sp>
      <p:sp>
        <p:nvSpPr>
          <p:cNvPr id="3" name="Content Placeholder 2"/>
          <p:cNvSpPr>
            <a:spLocks noGrp="1"/>
          </p:cNvSpPr>
          <p:nvPr>
            <p:ph sz="quarter" idx="1"/>
          </p:nvPr>
        </p:nvSpPr>
        <p:spPr>
          <a:xfrm>
            <a:off x="457200" y="1700808"/>
            <a:ext cx="8229600" cy="4032448"/>
          </a:xfrm>
        </p:spPr>
        <p:txBody>
          <a:bodyPr/>
          <a:lstStyle/>
          <a:p>
            <a:pPr lvl="0">
              <a:spcBef>
                <a:spcPts val="1200"/>
              </a:spcBef>
              <a:spcAft>
                <a:spcPts val="1200"/>
              </a:spcAft>
            </a:pPr>
            <a:r>
              <a:rPr lang="en-US" dirty="0"/>
              <a:t>Principles of Accessible </a:t>
            </a:r>
            <a:r>
              <a:rPr lang="en-US" dirty="0" smtClean="0"/>
              <a:t>Design</a:t>
            </a:r>
          </a:p>
          <a:p>
            <a:pPr lvl="1">
              <a:spcBef>
                <a:spcPts val="1200"/>
              </a:spcBef>
              <a:spcAft>
                <a:spcPts val="1200"/>
              </a:spcAft>
            </a:pPr>
            <a:r>
              <a:rPr lang="en-US" dirty="0"/>
              <a:t>Provide </a:t>
            </a:r>
            <a:r>
              <a:rPr lang="en-US" dirty="0" smtClean="0"/>
              <a:t>alternative text</a:t>
            </a:r>
          </a:p>
          <a:p>
            <a:pPr lvl="1">
              <a:spcBef>
                <a:spcPts val="1200"/>
              </a:spcBef>
              <a:spcAft>
                <a:spcPts val="1200"/>
              </a:spcAft>
            </a:pPr>
            <a:r>
              <a:rPr lang="en-US" dirty="0"/>
              <a:t>Provide headers for data </a:t>
            </a:r>
            <a:r>
              <a:rPr lang="en-US" dirty="0" smtClean="0"/>
              <a:t>tables</a:t>
            </a:r>
          </a:p>
          <a:p>
            <a:pPr lvl="1">
              <a:spcBef>
                <a:spcPts val="1200"/>
              </a:spcBef>
              <a:spcAft>
                <a:spcPts val="1200"/>
              </a:spcAft>
            </a:pPr>
            <a:r>
              <a:rPr lang="en-US" dirty="0" smtClean="0"/>
              <a:t>Make all forms accessible</a:t>
            </a:r>
            <a:endParaRPr lang="en-US" dirty="0"/>
          </a:p>
          <a:p>
            <a:pPr lvl="1">
              <a:spcBef>
                <a:spcPts val="1200"/>
              </a:spcBef>
              <a:spcAft>
                <a:spcPts val="1200"/>
              </a:spcAft>
            </a:pPr>
            <a:r>
              <a:rPr lang="en-US" dirty="0">
                <a:hlinkClick r:id="rId2"/>
              </a:rPr>
              <a:t>http://webaim.org/intro/#</a:t>
            </a:r>
            <a:r>
              <a:rPr lang="en-US" dirty="0" smtClean="0">
                <a:hlinkClick r:id="rId2"/>
              </a:rPr>
              <a:t>implementing</a:t>
            </a:r>
            <a:endParaRPr lang="en-US" dirty="0" smtClean="0"/>
          </a:p>
          <a:p>
            <a:pPr marL="0" lvl="0" indent="0">
              <a:spcBef>
                <a:spcPts val="1200"/>
              </a:spcBef>
              <a:spcAft>
                <a:spcPts val="1200"/>
              </a:spcAft>
              <a:buNone/>
            </a:pPr>
            <a:endParaRPr lang="en-US" altLang="en-US" sz="3200" dirty="0">
              <a:latin typeface="Arial" charset="0"/>
              <a:cs typeface="Arial" charset="0"/>
            </a:endParaRPr>
          </a:p>
          <a:p>
            <a:pPr marL="0" indent="0">
              <a:buNone/>
            </a:pPr>
            <a:endParaRPr lang="en-US" dirty="0"/>
          </a:p>
        </p:txBody>
      </p:sp>
      <p:sp>
        <p:nvSpPr>
          <p:cNvPr id="2" name="Title 1"/>
          <p:cNvSpPr>
            <a:spLocks noGrp="1"/>
          </p:cNvSpPr>
          <p:nvPr>
            <p:ph type="title"/>
          </p:nvPr>
        </p:nvSpPr>
        <p:spPr>
          <a:xfrm>
            <a:off x="457200" y="836712"/>
            <a:ext cx="8229600" cy="684213"/>
          </a:xfrm>
        </p:spPr>
        <p:txBody>
          <a:bodyPr/>
          <a:lstStyle/>
          <a:p>
            <a:r>
              <a:rPr lang="en-US" dirty="0"/>
              <a:t>Web Accessibility</a:t>
            </a:r>
            <a:br>
              <a:rPr lang="en-US" dirty="0"/>
            </a:br>
            <a:endParaRPr lang="en-US" dirty="0"/>
          </a:p>
        </p:txBody>
      </p:sp>
    </p:spTree>
    <p:extLst>
      <p:ext uri="{BB962C8B-B14F-4D97-AF65-F5344CB8AC3E}">
        <p14:creationId xmlns:p14="http://schemas.microsoft.com/office/powerpoint/2010/main" val="1076125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11</a:t>
            </a:fld>
            <a:endParaRPr lang="fr-FR" altLang="fr-FR"/>
          </a:p>
        </p:txBody>
      </p:sp>
      <p:pic>
        <p:nvPicPr>
          <p:cNvPr id="5" name="Picture 6" descr="YouTube logo. Copyright is https://www.youtube.com/yt/brand/downloads.html" title="YouTube logo"/>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6594225" y="2298576"/>
            <a:ext cx="2079205" cy="1202432"/>
          </a:xfrm>
          <a:prstGeom prst="rect">
            <a:avLst/>
          </a:prstGeom>
          <a:noFill/>
          <a:ln w="9525">
            <a:noFill/>
            <a:miter lim="800000"/>
            <a:headEnd/>
            <a:tailEnd/>
          </a:ln>
        </p:spPr>
      </p:pic>
      <p:sp>
        <p:nvSpPr>
          <p:cNvPr id="3" name="Content Placeholder 2"/>
          <p:cNvSpPr>
            <a:spLocks noGrp="1"/>
          </p:cNvSpPr>
          <p:nvPr>
            <p:ph sz="quarter" idx="1"/>
          </p:nvPr>
        </p:nvSpPr>
        <p:spPr>
          <a:xfrm>
            <a:off x="251520" y="1268760"/>
            <a:ext cx="8712968" cy="4608512"/>
          </a:xfrm>
        </p:spPr>
        <p:txBody>
          <a:bodyPr/>
          <a:lstStyle/>
          <a:p>
            <a:pPr>
              <a:spcAft>
                <a:spcPts val="600"/>
              </a:spcAft>
            </a:pPr>
            <a:r>
              <a:rPr lang="en-US" dirty="0"/>
              <a:t>Open vs. closed </a:t>
            </a:r>
            <a:r>
              <a:rPr lang="en-US" dirty="0" smtClean="0"/>
              <a:t>captioning (CC)</a:t>
            </a:r>
            <a:endParaRPr lang="en-US" dirty="0"/>
          </a:p>
          <a:p>
            <a:pPr>
              <a:spcAft>
                <a:spcPts val="600"/>
              </a:spcAft>
            </a:pPr>
            <a:r>
              <a:rPr lang="en-US" dirty="0" smtClean="0"/>
              <a:t>YouTube</a:t>
            </a:r>
          </a:p>
          <a:p>
            <a:pPr lvl="1">
              <a:spcBef>
                <a:spcPts val="600"/>
              </a:spcBef>
              <a:spcAft>
                <a:spcPts val="600"/>
              </a:spcAft>
            </a:pPr>
            <a:r>
              <a:rPr lang="en-US" dirty="0" smtClean="0"/>
              <a:t>Computer-generated captions</a:t>
            </a:r>
          </a:p>
          <a:p>
            <a:pPr lvl="1">
              <a:spcBef>
                <a:spcPts val="600"/>
              </a:spcBef>
              <a:spcAft>
                <a:spcPts val="600"/>
              </a:spcAft>
            </a:pPr>
            <a:r>
              <a:rPr lang="en-US" dirty="0" smtClean="0"/>
              <a:t>MUST </a:t>
            </a:r>
            <a:r>
              <a:rPr lang="en-US" dirty="0"/>
              <a:t>edit </a:t>
            </a:r>
            <a:r>
              <a:rPr lang="en-US" dirty="0" smtClean="0"/>
              <a:t>to </a:t>
            </a:r>
            <a:r>
              <a:rPr lang="en-US" dirty="0"/>
              <a:t>make </a:t>
            </a:r>
            <a:r>
              <a:rPr lang="en-US" dirty="0" smtClean="0"/>
              <a:t>accurate</a:t>
            </a:r>
          </a:p>
          <a:p>
            <a:pPr>
              <a:spcAft>
                <a:spcPts val="600"/>
              </a:spcAft>
            </a:pPr>
            <a:r>
              <a:rPr lang="en-US" dirty="0" smtClean="0"/>
              <a:t>“How To” suggestions</a:t>
            </a:r>
          </a:p>
          <a:p>
            <a:pPr lvl="1">
              <a:spcBef>
                <a:spcPts val="600"/>
              </a:spcBef>
              <a:spcAft>
                <a:spcPts val="600"/>
              </a:spcAft>
            </a:pPr>
            <a:r>
              <a:rPr lang="en-US" dirty="0">
                <a:hlinkClick r:id="rId3"/>
              </a:rPr>
              <a:t>http://</a:t>
            </a:r>
            <a:r>
              <a:rPr lang="en-US" dirty="0" smtClean="0">
                <a:hlinkClick r:id="rId3"/>
              </a:rPr>
              <a:t>www.washington.edu/doit/creating-video-and-multimedia-products-are-accessible-people-sensory-impairments</a:t>
            </a:r>
            <a:endParaRPr lang="en-US" dirty="0" smtClean="0"/>
          </a:p>
          <a:p>
            <a:pPr marL="274637" lvl="1" indent="0">
              <a:buNone/>
            </a:pPr>
            <a:endParaRPr lang="en-US" dirty="0" smtClean="0"/>
          </a:p>
        </p:txBody>
      </p:sp>
      <p:sp>
        <p:nvSpPr>
          <p:cNvPr id="2" name="Title 1"/>
          <p:cNvSpPr>
            <a:spLocks noGrp="1"/>
          </p:cNvSpPr>
          <p:nvPr>
            <p:ph type="title"/>
          </p:nvPr>
        </p:nvSpPr>
        <p:spPr>
          <a:xfrm>
            <a:off x="457200" y="152400"/>
            <a:ext cx="8229600" cy="684213"/>
          </a:xfrm>
        </p:spPr>
        <p:txBody>
          <a:bodyPr/>
          <a:lstStyle/>
          <a:p>
            <a:r>
              <a:rPr lang="en-US" dirty="0" smtClean="0"/>
              <a:t>Captioning Videos</a:t>
            </a:r>
            <a:endParaRPr lang="en-US" dirty="0"/>
          </a:p>
        </p:txBody>
      </p:sp>
    </p:spTree>
    <p:extLst>
      <p:ext uri="{BB962C8B-B14F-4D97-AF65-F5344CB8AC3E}">
        <p14:creationId xmlns:p14="http://schemas.microsoft.com/office/powerpoint/2010/main" val="2124982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33CC"/>
              </a:buClr>
              <a:buSzPct val="110000"/>
              <a:buFont typeface="Arial" charset="0"/>
              <a:buChar char="•"/>
              <a:defRPr sz="3600">
                <a:solidFill>
                  <a:srgbClr val="072C62"/>
                </a:solidFill>
                <a:latin typeface="Arial" charset="0"/>
                <a:cs typeface="Arial" charset="0"/>
              </a:defRPr>
            </a:lvl1pPr>
            <a:lvl2pPr marL="742950" indent="-285750">
              <a:spcBef>
                <a:spcPts val="500"/>
              </a:spcBef>
              <a:buClr>
                <a:srgbClr val="0033CC"/>
              </a:buClr>
              <a:buSzPct val="110000"/>
              <a:buFont typeface="Arial" charset="0"/>
              <a:buChar char="•"/>
              <a:defRPr sz="3400">
                <a:solidFill>
                  <a:srgbClr val="072C62"/>
                </a:solidFill>
                <a:latin typeface="Arial" charset="0"/>
                <a:cs typeface="Arial" charset="0"/>
              </a:defRPr>
            </a:lvl2pPr>
            <a:lvl3pPr marL="1143000" indent="-228600">
              <a:spcBef>
                <a:spcPts val="500"/>
              </a:spcBef>
              <a:buClr>
                <a:srgbClr val="0033CC"/>
              </a:buClr>
              <a:buSzPct val="110000"/>
              <a:buFont typeface="Arial" charset="0"/>
              <a:buChar char="•"/>
              <a:defRPr sz="3200">
                <a:solidFill>
                  <a:srgbClr val="072C62"/>
                </a:solidFill>
                <a:latin typeface="Arial" charset="0"/>
                <a:cs typeface="Arial" charset="0"/>
              </a:defRPr>
            </a:lvl3pPr>
            <a:lvl4pPr marL="1600200" indent="-228600">
              <a:spcBef>
                <a:spcPts val="400"/>
              </a:spcBef>
              <a:buClr>
                <a:srgbClr val="0033CC"/>
              </a:buClr>
              <a:buSzPct val="110000"/>
              <a:buFont typeface="Arial" charset="0"/>
              <a:buChar char="•"/>
              <a:defRPr sz="3000">
                <a:solidFill>
                  <a:srgbClr val="072C62"/>
                </a:solidFill>
                <a:latin typeface="Arial" charset="0"/>
                <a:cs typeface="Arial" charset="0"/>
              </a:defRPr>
            </a:lvl4pPr>
            <a:lvl5pPr marL="2057400" indent="-228600">
              <a:spcBef>
                <a:spcPts val="300"/>
              </a:spcBef>
              <a:buClr>
                <a:srgbClr val="0033CC"/>
              </a:buClr>
              <a:buSzPct val="110000"/>
              <a:buFont typeface="Arial" charset="0"/>
              <a:buChar char="•"/>
              <a:defRPr sz="2800">
                <a:solidFill>
                  <a:srgbClr val="072C62"/>
                </a:solidFill>
                <a:latin typeface="Arial" charset="0"/>
                <a:cs typeface="Arial" charset="0"/>
              </a:defRPr>
            </a:lvl5pPr>
            <a:lvl6pPr marL="25146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6pPr>
            <a:lvl7pPr marL="29718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7pPr>
            <a:lvl8pPr marL="34290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8pPr>
            <a:lvl9pPr marL="38862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9pPr>
          </a:lstStyle>
          <a:p>
            <a:pPr>
              <a:spcBef>
                <a:spcPct val="0"/>
              </a:spcBef>
              <a:buClrTx/>
              <a:buSzTx/>
              <a:buFontTx/>
              <a:buNone/>
            </a:pPr>
            <a:fld id="{5624E992-7B71-419F-89A6-CF04C5782A62}" type="slidenum">
              <a:rPr lang="fr-CA" altLang="en-US" sz="1400">
                <a:solidFill>
                  <a:srgbClr val="0033CC"/>
                </a:solidFill>
              </a:rPr>
              <a:pPr>
                <a:spcBef>
                  <a:spcPct val="0"/>
                </a:spcBef>
                <a:buClrTx/>
                <a:buSzTx/>
                <a:buFontTx/>
                <a:buNone/>
              </a:pPr>
              <a:t>12</a:t>
            </a:fld>
            <a:endParaRPr lang="fr-CA" altLang="en-US" sz="1400">
              <a:solidFill>
                <a:srgbClr val="0033CC"/>
              </a:solidFill>
            </a:endParaRPr>
          </a:p>
        </p:txBody>
      </p:sp>
      <p:sp>
        <p:nvSpPr>
          <p:cNvPr id="3" name="Content Placeholder 2"/>
          <p:cNvSpPr>
            <a:spLocks noGrp="1"/>
          </p:cNvSpPr>
          <p:nvPr>
            <p:ph idx="1"/>
          </p:nvPr>
        </p:nvSpPr>
        <p:spPr>
          <a:xfrm>
            <a:off x="462756" y="1700808"/>
            <a:ext cx="8218488" cy="4104456"/>
          </a:xfrm>
        </p:spPr>
        <p:txBody>
          <a:bodyPr>
            <a:noAutofit/>
          </a:bodyPr>
          <a:lstStyle/>
          <a:p>
            <a:pPr marL="357188" lvl="1" indent="0">
              <a:spcBef>
                <a:spcPts val="0"/>
              </a:spcBef>
              <a:spcAft>
                <a:spcPts val="0"/>
              </a:spcAft>
              <a:buNone/>
              <a:defRPr/>
            </a:pPr>
            <a:r>
              <a:rPr lang="en-US" dirty="0" smtClean="0"/>
              <a:t>DO-IT</a:t>
            </a:r>
            <a:endParaRPr lang="en-US" dirty="0" smtClean="0">
              <a:hlinkClick r:id="rId3"/>
            </a:endParaRPr>
          </a:p>
          <a:p>
            <a:pPr marL="357188" lvl="1" indent="0">
              <a:spcBef>
                <a:spcPts val="0"/>
              </a:spcBef>
              <a:spcAft>
                <a:spcPts val="0"/>
              </a:spcAft>
              <a:buNone/>
              <a:defRPr/>
            </a:pPr>
            <a:r>
              <a:rPr lang="en-US" u="sng" dirty="0" smtClean="0">
                <a:hlinkClick r:id="rId3"/>
              </a:rPr>
              <a:t>http</a:t>
            </a:r>
            <a:r>
              <a:rPr lang="en-US" u="sng" dirty="0">
                <a:hlinkClick r:id="rId3"/>
              </a:rPr>
              <a:t>://www.washington.edu/doit/</a:t>
            </a:r>
            <a:r>
              <a:rPr lang="en-US" dirty="0"/>
              <a:t> </a:t>
            </a:r>
          </a:p>
          <a:p>
            <a:pPr marL="357188" lvl="1" indent="0">
              <a:spcBef>
                <a:spcPts val="0"/>
              </a:spcBef>
              <a:spcAft>
                <a:spcPts val="0"/>
              </a:spcAft>
              <a:buNone/>
              <a:defRPr/>
            </a:pPr>
            <a:endParaRPr lang="en-US" dirty="0">
              <a:solidFill>
                <a:schemeClr val="bg2">
                  <a:lumMod val="25000"/>
                </a:schemeClr>
              </a:solidFill>
            </a:endParaRPr>
          </a:p>
          <a:p>
            <a:pPr marL="357188" lvl="1" indent="0">
              <a:spcBef>
                <a:spcPts val="0"/>
              </a:spcBef>
              <a:spcAft>
                <a:spcPts val="0"/>
              </a:spcAft>
              <a:buNone/>
              <a:defRPr/>
            </a:pPr>
            <a:r>
              <a:rPr lang="en-US" dirty="0" smtClean="0">
                <a:solidFill>
                  <a:schemeClr val="bg2">
                    <a:lumMod val="25000"/>
                  </a:schemeClr>
                </a:solidFill>
              </a:rPr>
              <a:t>Alice </a:t>
            </a:r>
            <a:r>
              <a:rPr lang="en-US" dirty="0">
                <a:solidFill>
                  <a:schemeClr val="bg2">
                    <a:lumMod val="25000"/>
                  </a:schemeClr>
                </a:solidFill>
              </a:rPr>
              <a:t>Havel</a:t>
            </a:r>
            <a:endParaRPr lang="en-US" dirty="0">
              <a:solidFill>
                <a:schemeClr val="bg2">
                  <a:lumMod val="25000"/>
                </a:schemeClr>
              </a:solidFill>
              <a:hlinkClick r:id="rId4"/>
            </a:endParaRPr>
          </a:p>
          <a:p>
            <a:pPr marL="357188" lvl="1" indent="0">
              <a:spcBef>
                <a:spcPts val="0"/>
              </a:spcBef>
              <a:spcAft>
                <a:spcPts val="0"/>
              </a:spcAft>
              <a:buFont typeface="Arial" panose="020B0604020202020204" pitchFamily="34" charset="0"/>
              <a:buNone/>
              <a:defRPr/>
            </a:pPr>
            <a:r>
              <a:rPr lang="en-US" dirty="0" smtClean="0">
                <a:solidFill>
                  <a:schemeClr val="bg2">
                    <a:lumMod val="25000"/>
                  </a:schemeClr>
                </a:solidFill>
                <a:hlinkClick r:id="rId4"/>
              </a:rPr>
              <a:t>ahavel@dawsoncollege.qc.ca</a:t>
            </a:r>
            <a:endParaRPr lang="en-US" dirty="0" smtClean="0">
              <a:solidFill>
                <a:schemeClr val="bg2">
                  <a:lumMod val="25000"/>
                </a:schemeClr>
              </a:solidFill>
            </a:endParaRPr>
          </a:p>
          <a:p>
            <a:pPr marL="357188" lvl="1" indent="0">
              <a:spcBef>
                <a:spcPts val="0"/>
              </a:spcBef>
              <a:spcAft>
                <a:spcPts val="0"/>
              </a:spcAft>
              <a:buFont typeface="Arial" panose="020B0604020202020204" pitchFamily="34" charset="0"/>
              <a:buNone/>
              <a:defRPr/>
            </a:pPr>
            <a:endParaRPr lang="en-US" sz="2500" dirty="0">
              <a:solidFill>
                <a:schemeClr val="bg2">
                  <a:lumMod val="25000"/>
                </a:schemeClr>
              </a:solidFill>
            </a:endParaRPr>
          </a:p>
          <a:p>
            <a:pPr marL="357188" lvl="1" indent="0">
              <a:spcBef>
                <a:spcPts val="0"/>
              </a:spcBef>
              <a:spcAft>
                <a:spcPts val="0"/>
              </a:spcAft>
              <a:buFont typeface="Arial" panose="020B0604020202020204" pitchFamily="34" charset="0"/>
              <a:buNone/>
              <a:defRPr/>
            </a:pPr>
            <a:r>
              <a:rPr lang="en-US" dirty="0">
                <a:solidFill>
                  <a:schemeClr val="bg2">
                    <a:lumMod val="25000"/>
                  </a:schemeClr>
                </a:solidFill>
              </a:rPr>
              <a:t>Catherine </a:t>
            </a:r>
            <a:r>
              <a:rPr lang="en-US" dirty="0" smtClean="0">
                <a:solidFill>
                  <a:schemeClr val="bg2">
                    <a:lumMod val="25000"/>
                  </a:schemeClr>
                </a:solidFill>
              </a:rPr>
              <a:t>Fichten</a:t>
            </a:r>
          </a:p>
          <a:p>
            <a:pPr marL="357188" lvl="1" indent="0">
              <a:spcBef>
                <a:spcPts val="0"/>
              </a:spcBef>
              <a:spcAft>
                <a:spcPts val="0"/>
              </a:spcAft>
              <a:buFont typeface="Arial" panose="020B0604020202020204" pitchFamily="34" charset="0"/>
              <a:buNone/>
              <a:defRPr/>
            </a:pPr>
            <a:r>
              <a:rPr lang="en-US" dirty="0" smtClean="0">
                <a:solidFill>
                  <a:schemeClr val="bg2">
                    <a:lumMod val="25000"/>
                  </a:schemeClr>
                </a:solidFill>
                <a:hlinkClick r:id="rId5"/>
              </a:rPr>
              <a:t>cfichten@dawsoncollege.qc.ca</a:t>
            </a:r>
            <a:endParaRPr lang="en-US" dirty="0" smtClean="0">
              <a:solidFill>
                <a:schemeClr val="bg2">
                  <a:lumMod val="25000"/>
                </a:schemeClr>
              </a:solidFill>
            </a:endParaRPr>
          </a:p>
          <a:p>
            <a:pPr marL="357188" lvl="1" indent="0">
              <a:spcBef>
                <a:spcPts val="0"/>
              </a:spcBef>
              <a:spcAft>
                <a:spcPts val="0"/>
              </a:spcAft>
              <a:buFont typeface="Arial" panose="020B0604020202020204" pitchFamily="34" charset="0"/>
              <a:buNone/>
              <a:defRPr/>
            </a:pPr>
            <a:endParaRPr lang="en-US" sz="2500" dirty="0">
              <a:solidFill>
                <a:schemeClr val="bg2">
                  <a:lumMod val="25000"/>
                </a:schemeClr>
              </a:solidFill>
            </a:endParaRPr>
          </a:p>
          <a:p>
            <a:pPr marL="357188" lvl="1" indent="0">
              <a:spcBef>
                <a:spcPts val="0"/>
              </a:spcBef>
              <a:spcAft>
                <a:spcPts val="0"/>
              </a:spcAft>
              <a:buFont typeface="Arial" panose="020B0604020202020204" pitchFamily="34" charset="0"/>
              <a:buNone/>
              <a:defRPr/>
            </a:pPr>
            <a:endParaRPr lang="en-US" sz="2800" dirty="0">
              <a:solidFill>
                <a:schemeClr val="bg2">
                  <a:lumMod val="25000"/>
                </a:schemeClr>
              </a:solidFill>
            </a:endParaRPr>
          </a:p>
        </p:txBody>
      </p:sp>
      <p:sp>
        <p:nvSpPr>
          <p:cNvPr id="36866" name="Title 1"/>
          <p:cNvSpPr>
            <a:spLocks noGrp="1"/>
          </p:cNvSpPr>
          <p:nvPr>
            <p:ph type="title"/>
          </p:nvPr>
        </p:nvSpPr>
        <p:spPr>
          <a:xfrm>
            <a:off x="457200" y="260350"/>
            <a:ext cx="8229600" cy="684213"/>
          </a:xfrm>
        </p:spPr>
        <p:txBody>
          <a:bodyPr/>
          <a:lstStyle/>
          <a:p>
            <a:r>
              <a:rPr lang="en-US" altLang="en-US" dirty="0">
                <a:latin typeface="Arial" charset="0"/>
                <a:cs typeface="Arial" charset="0"/>
              </a:rPr>
              <a:t>Contact Us </a:t>
            </a:r>
          </a:p>
        </p:txBody>
      </p:sp>
    </p:spTree>
    <p:extLst>
      <p:ext uri="{BB962C8B-B14F-4D97-AF65-F5344CB8AC3E}">
        <p14:creationId xmlns:p14="http://schemas.microsoft.com/office/powerpoint/2010/main" val="2873627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2</a:t>
            </a:fld>
            <a:endParaRPr lang="fr-FR" altLang="fr-FR"/>
          </a:p>
        </p:txBody>
      </p:sp>
      <p:pic>
        <p:nvPicPr>
          <p:cNvPr id="2050" name="Picture 2" descr="DO-IT logo. Copyright is http://www.washington.edu/do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5013176"/>
            <a:ext cx="936104" cy="116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quarter" idx="1"/>
          </p:nvPr>
        </p:nvSpPr>
        <p:spPr>
          <a:xfrm>
            <a:off x="457200" y="1556792"/>
            <a:ext cx="8229600" cy="4392488"/>
          </a:xfrm>
        </p:spPr>
        <p:txBody>
          <a:bodyPr/>
          <a:lstStyle/>
          <a:p>
            <a:pPr lvl="0">
              <a:spcBef>
                <a:spcPts val="1200"/>
              </a:spcBef>
              <a:spcAft>
                <a:spcPts val="1200"/>
              </a:spcAft>
            </a:pPr>
            <a:r>
              <a:rPr lang="en-US" sz="3500" dirty="0"/>
              <a:t>Promotes accessibility in classroom and workplace</a:t>
            </a:r>
          </a:p>
          <a:p>
            <a:pPr lvl="0">
              <a:spcBef>
                <a:spcPts val="1200"/>
              </a:spcBef>
              <a:spcAft>
                <a:spcPts val="1200"/>
              </a:spcAft>
            </a:pPr>
            <a:r>
              <a:rPr lang="en-US" sz="3500" dirty="0"/>
              <a:t>Fosters application of universal design </a:t>
            </a:r>
          </a:p>
          <a:p>
            <a:pPr lvl="0">
              <a:spcBef>
                <a:spcPts val="1200"/>
              </a:spcBef>
              <a:spcAft>
                <a:spcPts val="1200"/>
              </a:spcAft>
            </a:pPr>
            <a:r>
              <a:rPr lang="en-US" sz="3500" dirty="0" smtClean="0"/>
              <a:t>Distributes </a:t>
            </a:r>
            <a:r>
              <a:rPr lang="en-US" sz="3500" dirty="0"/>
              <a:t>online content, publications, and videos for free </a:t>
            </a:r>
          </a:p>
          <a:p>
            <a:pPr lvl="0">
              <a:spcBef>
                <a:spcPts val="1200"/>
              </a:spcBef>
              <a:spcAft>
                <a:spcPts val="1200"/>
              </a:spcAft>
            </a:pPr>
            <a:r>
              <a:rPr lang="en-US" sz="3500" u="sng" dirty="0" smtClean="0">
                <a:hlinkClick r:id="rId3"/>
              </a:rPr>
              <a:t>http</a:t>
            </a:r>
            <a:r>
              <a:rPr lang="en-US" sz="3500" u="sng" dirty="0">
                <a:hlinkClick r:id="rId3"/>
              </a:rPr>
              <a:t>://www.washington.edu/doit/</a:t>
            </a:r>
            <a:r>
              <a:rPr lang="en-US" sz="3500" dirty="0"/>
              <a:t> </a:t>
            </a:r>
          </a:p>
          <a:p>
            <a:endParaRPr lang="en-US" dirty="0"/>
          </a:p>
        </p:txBody>
      </p:sp>
      <p:sp>
        <p:nvSpPr>
          <p:cNvPr id="2" name="Title 1"/>
          <p:cNvSpPr>
            <a:spLocks noGrp="1"/>
          </p:cNvSpPr>
          <p:nvPr>
            <p:ph type="title"/>
          </p:nvPr>
        </p:nvSpPr>
        <p:spPr>
          <a:xfrm>
            <a:off x="107504" y="404664"/>
            <a:ext cx="8928992" cy="684213"/>
          </a:xfrm>
        </p:spPr>
        <p:txBody>
          <a:bodyPr/>
          <a:lstStyle/>
          <a:p>
            <a:r>
              <a:rPr lang="en-US" sz="3500" dirty="0"/>
              <a:t>DO-IT (Disabilities, Opportunities, Internetworking, and Technology) Center</a:t>
            </a:r>
          </a:p>
        </p:txBody>
      </p:sp>
    </p:spTree>
    <p:extLst>
      <p:ext uri="{BB962C8B-B14F-4D97-AF65-F5344CB8AC3E}">
        <p14:creationId xmlns:p14="http://schemas.microsoft.com/office/powerpoint/2010/main" val="132009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a:p>
        </p:txBody>
      </p:sp>
      <p:sp>
        <p:nvSpPr>
          <p:cNvPr id="3" name="Content Placeholder 2"/>
          <p:cNvSpPr>
            <a:spLocks noGrp="1"/>
          </p:cNvSpPr>
          <p:nvPr>
            <p:ph sz="quarter" idx="1"/>
          </p:nvPr>
        </p:nvSpPr>
        <p:spPr>
          <a:xfrm>
            <a:off x="228600" y="1916832"/>
            <a:ext cx="8686800" cy="3384376"/>
          </a:xfrm>
        </p:spPr>
        <p:txBody>
          <a:bodyPr/>
          <a:lstStyle/>
          <a:p>
            <a:pPr lvl="0">
              <a:spcBef>
                <a:spcPts val="800"/>
              </a:spcBef>
              <a:spcAft>
                <a:spcPts val="800"/>
              </a:spcAft>
            </a:pPr>
            <a:r>
              <a:rPr lang="en-US" sz="3200" dirty="0" smtClean="0"/>
              <a:t>Publications </a:t>
            </a:r>
          </a:p>
          <a:p>
            <a:pPr lvl="0">
              <a:spcBef>
                <a:spcPts val="800"/>
              </a:spcBef>
              <a:spcAft>
                <a:spcPts val="800"/>
              </a:spcAft>
            </a:pPr>
            <a:r>
              <a:rPr lang="en-US" sz="3200" dirty="0"/>
              <a:t>Free </a:t>
            </a:r>
            <a:r>
              <a:rPr lang="en-US" sz="3200" dirty="0" smtClean="0"/>
              <a:t>brochures, videos</a:t>
            </a:r>
            <a:endParaRPr lang="en-US" sz="3200" dirty="0"/>
          </a:p>
          <a:p>
            <a:pPr lvl="0">
              <a:spcBef>
                <a:spcPts val="800"/>
              </a:spcBef>
              <a:spcAft>
                <a:spcPts val="800"/>
              </a:spcAft>
            </a:pPr>
            <a:r>
              <a:rPr lang="en-US" sz="3200" dirty="0"/>
              <a:t>Training manuals (e.g. Making </a:t>
            </a:r>
            <a:r>
              <a:rPr lang="en-US" sz="3200" dirty="0" smtClean="0"/>
              <a:t>STEM Instruction Accessible)</a:t>
            </a:r>
          </a:p>
          <a:p>
            <a:pPr lvl="0">
              <a:spcBef>
                <a:spcPts val="800"/>
              </a:spcBef>
              <a:spcAft>
                <a:spcPts val="800"/>
              </a:spcAft>
            </a:pPr>
            <a:r>
              <a:rPr lang="en-US" sz="3200" dirty="0" smtClean="0"/>
              <a:t>Online </a:t>
            </a:r>
            <a:r>
              <a:rPr lang="en-US" sz="3200" dirty="0"/>
              <a:t>Communities of Practice (</a:t>
            </a:r>
            <a:r>
              <a:rPr lang="en-US" sz="3200" dirty="0" err="1" smtClean="0"/>
              <a:t>CoPs</a:t>
            </a:r>
            <a:r>
              <a:rPr lang="en-US" sz="3200" dirty="0" smtClean="0"/>
              <a:t>)</a:t>
            </a:r>
          </a:p>
          <a:p>
            <a:pPr lvl="0">
              <a:spcBef>
                <a:spcPts val="800"/>
              </a:spcBef>
              <a:spcAft>
                <a:spcPts val="800"/>
              </a:spcAft>
            </a:pPr>
            <a:endParaRPr lang="en-US" sz="3200" dirty="0"/>
          </a:p>
          <a:p>
            <a:endParaRPr lang="en-US" dirty="0"/>
          </a:p>
        </p:txBody>
      </p:sp>
      <p:sp>
        <p:nvSpPr>
          <p:cNvPr id="2" name="Title 1"/>
          <p:cNvSpPr>
            <a:spLocks noGrp="1"/>
          </p:cNvSpPr>
          <p:nvPr>
            <p:ph type="title"/>
          </p:nvPr>
        </p:nvSpPr>
        <p:spPr>
          <a:xfrm>
            <a:off x="457200" y="260648"/>
            <a:ext cx="8229600" cy="684213"/>
          </a:xfrm>
        </p:spPr>
        <p:txBody>
          <a:bodyPr/>
          <a:lstStyle/>
          <a:p>
            <a:r>
              <a:rPr lang="en-US" dirty="0"/>
              <a:t>Information Any Way You Want It </a:t>
            </a:r>
          </a:p>
        </p:txBody>
      </p:sp>
    </p:spTree>
    <p:extLst>
      <p:ext uri="{BB962C8B-B14F-4D97-AF65-F5344CB8AC3E}">
        <p14:creationId xmlns:p14="http://schemas.microsoft.com/office/powerpoint/2010/main" val="3262958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a:p>
        </p:txBody>
      </p:sp>
      <p:pic>
        <p:nvPicPr>
          <p:cNvPr id="4098" name="Picture 2" descr="Keyboard with the enter key replaced by the international wheelchair symbol with the word accessibility written above it.Copyright is https://www.deque.com/blog/experts-deques-approach-web-accessibil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2492896"/>
            <a:ext cx="1394491" cy="93610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
          </p:nvPr>
        </p:nvSpPr>
        <p:spPr>
          <a:xfrm>
            <a:off x="457200" y="1196752"/>
            <a:ext cx="8229600" cy="4896544"/>
          </a:xfrm>
        </p:spPr>
        <p:txBody>
          <a:bodyPr/>
          <a:lstStyle/>
          <a:p>
            <a:pPr lvl="0">
              <a:spcBef>
                <a:spcPts val="800"/>
              </a:spcBef>
              <a:spcAft>
                <a:spcPts val="800"/>
              </a:spcAft>
            </a:pPr>
            <a:r>
              <a:rPr lang="en-US" dirty="0" smtClean="0"/>
              <a:t>Tips for accessible </a:t>
            </a:r>
            <a:r>
              <a:rPr lang="en-US" dirty="0"/>
              <a:t>online </a:t>
            </a:r>
            <a:r>
              <a:rPr lang="en-US" dirty="0" smtClean="0"/>
              <a:t>course</a:t>
            </a:r>
            <a:endParaRPr lang="en-US" dirty="0"/>
          </a:p>
          <a:p>
            <a:pPr lvl="1">
              <a:spcBef>
                <a:spcPts val="800"/>
              </a:spcBef>
              <a:spcAft>
                <a:spcPts val="800"/>
              </a:spcAft>
            </a:pPr>
            <a:r>
              <a:rPr lang="en-US" sz="2400" u="sng" dirty="0">
                <a:hlinkClick r:id="rId3"/>
              </a:rPr>
              <a:t>http://www.washington.edu/doit/20-tips-teaching-accessible-online-course</a:t>
            </a:r>
            <a:r>
              <a:rPr lang="en-US" sz="2400" dirty="0"/>
              <a:t> </a:t>
            </a:r>
          </a:p>
          <a:p>
            <a:pPr lvl="0">
              <a:spcAft>
                <a:spcPts val="600"/>
              </a:spcAft>
            </a:pPr>
            <a:r>
              <a:rPr lang="en-US" dirty="0" smtClean="0"/>
              <a:t>Make </a:t>
            </a:r>
            <a:r>
              <a:rPr lang="en-US" dirty="0"/>
              <a:t>sure that  </a:t>
            </a:r>
          </a:p>
          <a:p>
            <a:pPr lvl="1">
              <a:spcBef>
                <a:spcPts val="600"/>
              </a:spcBef>
              <a:spcAft>
                <a:spcPts val="600"/>
              </a:spcAft>
            </a:pPr>
            <a:r>
              <a:rPr lang="en-US" dirty="0"/>
              <a:t>Screen readers can access content </a:t>
            </a:r>
          </a:p>
          <a:p>
            <a:pPr lvl="1">
              <a:spcBef>
                <a:spcPts val="600"/>
              </a:spcBef>
              <a:spcAft>
                <a:spcPts val="600"/>
              </a:spcAft>
            </a:pPr>
            <a:r>
              <a:rPr lang="en-US" dirty="0" smtClean="0"/>
              <a:t>Can use with keyboard </a:t>
            </a:r>
            <a:r>
              <a:rPr lang="en-US" dirty="0"/>
              <a:t>alone (no mouse) </a:t>
            </a:r>
          </a:p>
          <a:p>
            <a:pPr lvl="1">
              <a:spcBef>
                <a:spcPts val="600"/>
              </a:spcBef>
              <a:spcAft>
                <a:spcPts val="600"/>
              </a:spcAft>
            </a:pPr>
            <a:r>
              <a:rPr lang="en-US" dirty="0"/>
              <a:t>Videos captioned and audio described </a:t>
            </a:r>
          </a:p>
          <a:p>
            <a:pPr lvl="1">
              <a:spcBef>
                <a:spcPts val="600"/>
              </a:spcBef>
              <a:spcAft>
                <a:spcPts val="600"/>
              </a:spcAft>
            </a:pPr>
            <a:r>
              <a:rPr lang="en-US" dirty="0"/>
              <a:t>Content </a:t>
            </a:r>
            <a:r>
              <a:rPr lang="en-US" dirty="0" smtClean="0"/>
              <a:t>in </a:t>
            </a:r>
            <a:r>
              <a:rPr lang="en-US" dirty="0"/>
              <a:t>a clear, consistent </a:t>
            </a:r>
            <a:r>
              <a:rPr lang="en-US" dirty="0" smtClean="0"/>
              <a:t>format</a:t>
            </a:r>
            <a:endParaRPr lang="en-US" dirty="0"/>
          </a:p>
        </p:txBody>
      </p:sp>
      <p:sp>
        <p:nvSpPr>
          <p:cNvPr id="2" name="Title 1"/>
          <p:cNvSpPr>
            <a:spLocks noGrp="1"/>
          </p:cNvSpPr>
          <p:nvPr>
            <p:ph type="title"/>
          </p:nvPr>
        </p:nvSpPr>
        <p:spPr>
          <a:xfrm>
            <a:off x="179512" y="260648"/>
            <a:ext cx="8856984" cy="684213"/>
          </a:xfrm>
        </p:spPr>
        <p:txBody>
          <a:bodyPr/>
          <a:lstStyle/>
          <a:p>
            <a:r>
              <a:rPr lang="en-US" sz="3600" dirty="0" err="1"/>
              <a:t>AccessCyberlearning</a:t>
            </a:r>
            <a:endParaRPr lang="en-US" dirty="0"/>
          </a:p>
        </p:txBody>
      </p:sp>
    </p:spTree>
    <p:extLst>
      <p:ext uri="{BB962C8B-B14F-4D97-AF65-F5344CB8AC3E}">
        <p14:creationId xmlns:p14="http://schemas.microsoft.com/office/powerpoint/2010/main" val="1892214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a:p>
        </p:txBody>
      </p:sp>
      <p:sp>
        <p:nvSpPr>
          <p:cNvPr id="3" name="Content Placeholder 2"/>
          <p:cNvSpPr>
            <a:spLocks noGrp="1"/>
          </p:cNvSpPr>
          <p:nvPr>
            <p:ph sz="quarter" idx="1"/>
          </p:nvPr>
        </p:nvSpPr>
        <p:spPr>
          <a:xfrm>
            <a:off x="282352" y="1340768"/>
            <a:ext cx="8579296" cy="4608512"/>
          </a:xfrm>
        </p:spPr>
        <p:txBody>
          <a:bodyPr/>
          <a:lstStyle/>
          <a:p>
            <a:pPr lvl="0"/>
            <a:r>
              <a:rPr lang="en-US" sz="3500" dirty="0"/>
              <a:t>Design </a:t>
            </a:r>
            <a:r>
              <a:rPr lang="en-US" sz="3500" dirty="0" smtClean="0"/>
              <a:t>of learning environment without </a:t>
            </a:r>
            <a:r>
              <a:rPr lang="en-US" sz="3500" dirty="0"/>
              <a:t>need for adaptation </a:t>
            </a:r>
          </a:p>
          <a:p>
            <a:pPr lvl="0"/>
            <a:r>
              <a:rPr lang="en-US" sz="3500" dirty="0"/>
              <a:t>Inclusive </a:t>
            </a:r>
            <a:r>
              <a:rPr lang="en-US" sz="3500" dirty="0" smtClean="0"/>
              <a:t>for all students </a:t>
            </a:r>
          </a:p>
          <a:p>
            <a:pPr lvl="1"/>
            <a:r>
              <a:rPr lang="en-US" sz="3100" dirty="0" smtClean="0"/>
              <a:t>Gender</a:t>
            </a:r>
            <a:endParaRPr lang="en-US" sz="3100" dirty="0"/>
          </a:p>
          <a:p>
            <a:pPr lvl="1"/>
            <a:r>
              <a:rPr lang="en-US" sz="3100" dirty="0" smtClean="0"/>
              <a:t>Age</a:t>
            </a:r>
          </a:p>
          <a:p>
            <a:pPr lvl="1"/>
            <a:r>
              <a:rPr lang="en-US" sz="3100" dirty="0" smtClean="0"/>
              <a:t>Ethnicity</a:t>
            </a:r>
          </a:p>
          <a:p>
            <a:pPr lvl="1"/>
            <a:r>
              <a:rPr lang="en-US" sz="3100" dirty="0" smtClean="0"/>
              <a:t>Disability</a:t>
            </a:r>
          </a:p>
          <a:p>
            <a:pPr lvl="1"/>
            <a:r>
              <a:rPr lang="en-US" sz="3100" dirty="0" smtClean="0"/>
              <a:t>Learning Style</a:t>
            </a:r>
            <a:br>
              <a:rPr lang="en-US" sz="3100" dirty="0" smtClean="0"/>
            </a:br>
            <a:r>
              <a:rPr lang="en-US" sz="3100" dirty="0" smtClean="0"/>
              <a:t> </a:t>
            </a:r>
            <a:endParaRPr lang="en-US" sz="3100" dirty="0"/>
          </a:p>
        </p:txBody>
      </p:sp>
      <p:sp>
        <p:nvSpPr>
          <p:cNvPr id="2" name="Title 1"/>
          <p:cNvSpPr>
            <a:spLocks noGrp="1"/>
          </p:cNvSpPr>
          <p:nvPr>
            <p:ph type="title"/>
          </p:nvPr>
        </p:nvSpPr>
        <p:spPr/>
        <p:txBody>
          <a:bodyPr/>
          <a:lstStyle/>
          <a:p>
            <a:r>
              <a:rPr lang="en-US" dirty="0"/>
              <a:t>Universal Design</a:t>
            </a:r>
          </a:p>
        </p:txBody>
      </p:sp>
    </p:spTree>
    <p:extLst>
      <p:ext uri="{BB962C8B-B14F-4D97-AF65-F5344CB8AC3E}">
        <p14:creationId xmlns:p14="http://schemas.microsoft.com/office/powerpoint/2010/main" val="2443967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6</a:t>
            </a:fld>
            <a:endParaRPr lang="fr-FR" altLang="fr-FR"/>
          </a:p>
        </p:txBody>
      </p:sp>
      <p:pic>
        <p:nvPicPr>
          <p:cNvPr id="1026" name="Picture 2" descr="In the first image, three characters (one tall, one medium, and one short) are standing on boxes, trying to watch a baseball game over a wooden fence. Since all characters are standing on a similar box, only the tall and the medium ones can watch the baseball game, while the short character is still too short.&#10;&#10;In the second image, the characters are given boxes depending on their height. The tall character stands on his own and can watch the baseball game. The medium character stands on one box and can watch the baseball game. The short character stands on two boxes and can watch the baseball game.&#10;&#10;In the third image, the wooden fence has been replaced with a wire fence. The purpose of the fence remains the same (protect spectators from baseballs), but now that it is a wire fence, all three characters can watch the baseball game without any boxes. This is Universal Design; no need for support or accommodations. &#10;Copyright - modified from http://katfrog.wegrok.net/2016/05/saturday-thoughts-equality-vs-equity.html&#10;" title="Universal design"/>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79512" y="1700808"/>
            <a:ext cx="8883167" cy="42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Universal Design</a:t>
            </a:r>
            <a:endParaRPr lang="en-US" dirty="0"/>
          </a:p>
        </p:txBody>
      </p:sp>
    </p:spTree>
    <p:extLst>
      <p:ext uri="{BB962C8B-B14F-4D97-AF65-F5344CB8AC3E}">
        <p14:creationId xmlns:p14="http://schemas.microsoft.com/office/powerpoint/2010/main" val="3728608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a:p>
        </p:txBody>
      </p:sp>
      <p:sp>
        <p:nvSpPr>
          <p:cNvPr id="3" name="Content Placeholder 2"/>
          <p:cNvSpPr>
            <a:spLocks noGrp="1"/>
          </p:cNvSpPr>
          <p:nvPr>
            <p:ph sz="quarter" idx="1"/>
          </p:nvPr>
        </p:nvSpPr>
        <p:spPr>
          <a:xfrm>
            <a:off x="457200" y="1268760"/>
            <a:ext cx="8229600" cy="4392488"/>
          </a:xfrm>
        </p:spPr>
        <p:txBody>
          <a:bodyPr/>
          <a:lstStyle/>
          <a:p>
            <a:pPr lvl="0">
              <a:spcBef>
                <a:spcPts val="1200"/>
              </a:spcBef>
              <a:spcAft>
                <a:spcPts val="1200"/>
              </a:spcAft>
            </a:pPr>
            <a:r>
              <a:rPr lang="en-US" sz="3500" dirty="0"/>
              <a:t>Applies to</a:t>
            </a:r>
          </a:p>
          <a:p>
            <a:pPr lvl="1">
              <a:spcBef>
                <a:spcPts val="1200"/>
              </a:spcBef>
              <a:spcAft>
                <a:spcPts val="1200"/>
              </a:spcAft>
            </a:pPr>
            <a:r>
              <a:rPr lang="en-US" sz="3100" dirty="0" smtClean="0"/>
              <a:t>Educational products</a:t>
            </a:r>
            <a:r>
              <a:rPr lang="en-US" sz="3100" dirty="0"/>
              <a:t>: websites, software, textbooks, lab equipment </a:t>
            </a:r>
          </a:p>
          <a:p>
            <a:pPr lvl="1">
              <a:spcBef>
                <a:spcPts val="1200"/>
              </a:spcBef>
              <a:spcAft>
                <a:spcPts val="1200"/>
              </a:spcAft>
            </a:pPr>
            <a:r>
              <a:rPr lang="en-US" sz="3100" dirty="0" smtClean="0"/>
              <a:t>Environments: </a:t>
            </a:r>
            <a:r>
              <a:rPr lang="en-US" sz="3100" dirty="0"/>
              <a:t>classrooms, libraries, distance learning </a:t>
            </a:r>
            <a:r>
              <a:rPr lang="en-US" sz="3100" dirty="0" smtClean="0"/>
              <a:t>courses</a:t>
            </a:r>
            <a:endParaRPr lang="en-US" sz="3100" dirty="0"/>
          </a:p>
          <a:p>
            <a:pPr lvl="0">
              <a:spcBef>
                <a:spcPts val="1200"/>
              </a:spcBef>
              <a:spcAft>
                <a:spcPts val="1200"/>
              </a:spcAft>
            </a:pPr>
            <a:r>
              <a:rPr lang="en-US" sz="3200" u="sng" dirty="0">
                <a:hlinkClick r:id="rId2"/>
              </a:rPr>
              <a:t>http://www.washington.edu/doit/universal-design-education-principles-and-applications</a:t>
            </a:r>
            <a:r>
              <a:rPr lang="en-US" sz="3200" dirty="0"/>
              <a:t> </a:t>
            </a:r>
          </a:p>
          <a:p>
            <a:pPr marL="0" indent="0">
              <a:buNone/>
            </a:pPr>
            <a:endParaRPr lang="en-US" dirty="0"/>
          </a:p>
        </p:txBody>
      </p:sp>
      <p:sp>
        <p:nvSpPr>
          <p:cNvPr id="2" name="Title 1"/>
          <p:cNvSpPr>
            <a:spLocks noGrp="1"/>
          </p:cNvSpPr>
          <p:nvPr>
            <p:ph type="title"/>
          </p:nvPr>
        </p:nvSpPr>
        <p:spPr/>
        <p:txBody>
          <a:bodyPr/>
          <a:lstStyle/>
          <a:p>
            <a:r>
              <a:rPr lang="en-US" dirty="0"/>
              <a:t>Universal Design</a:t>
            </a:r>
          </a:p>
        </p:txBody>
      </p:sp>
    </p:spTree>
    <p:extLst>
      <p:ext uri="{BB962C8B-B14F-4D97-AF65-F5344CB8AC3E}">
        <p14:creationId xmlns:p14="http://schemas.microsoft.com/office/powerpoint/2010/main" val="4161152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a:p>
        </p:txBody>
      </p:sp>
      <p:sp>
        <p:nvSpPr>
          <p:cNvPr id="3" name="Content Placeholder 2"/>
          <p:cNvSpPr>
            <a:spLocks noGrp="1"/>
          </p:cNvSpPr>
          <p:nvPr>
            <p:ph sz="quarter" idx="1"/>
          </p:nvPr>
        </p:nvSpPr>
        <p:spPr>
          <a:xfrm>
            <a:off x="228600" y="1556792"/>
            <a:ext cx="8686800" cy="4456152"/>
          </a:xfrm>
        </p:spPr>
        <p:txBody>
          <a:bodyPr/>
          <a:lstStyle/>
          <a:p>
            <a:pPr lvl="0">
              <a:spcBef>
                <a:spcPts val="800"/>
              </a:spcBef>
              <a:spcAft>
                <a:spcPts val="800"/>
              </a:spcAft>
            </a:pPr>
            <a:r>
              <a:rPr lang="en-US" sz="3200" dirty="0" smtClean="0"/>
              <a:t>For students </a:t>
            </a:r>
            <a:r>
              <a:rPr lang="en-US" sz="3200" dirty="0"/>
              <a:t>with disabilities </a:t>
            </a:r>
            <a:r>
              <a:rPr lang="en-US" sz="3200" dirty="0" smtClean="0"/>
              <a:t>in </a:t>
            </a:r>
            <a:r>
              <a:rPr lang="en-US" sz="3200" dirty="0"/>
              <a:t>science, technology, engineering, and mathematics </a:t>
            </a:r>
            <a:endParaRPr lang="en-US" sz="3200" dirty="0" smtClean="0"/>
          </a:p>
          <a:p>
            <a:pPr lvl="0">
              <a:spcBef>
                <a:spcPts val="800"/>
              </a:spcBef>
              <a:spcAft>
                <a:spcPts val="800"/>
              </a:spcAft>
            </a:pPr>
            <a:r>
              <a:rPr lang="en-US" sz="3200" dirty="0" smtClean="0"/>
              <a:t>Accessible </a:t>
            </a:r>
            <a:r>
              <a:rPr lang="en-US" sz="3200" dirty="0"/>
              <a:t>science equipment</a:t>
            </a:r>
          </a:p>
          <a:p>
            <a:pPr lvl="0">
              <a:spcBef>
                <a:spcPts val="800"/>
              </a:spcBef>
              <a:spcAft>
                <a:spcPts val="800"/>
              </a:spcAft>
            </a:pPr>
            <a:r>
              <a:rPr lang="en-US" sz="3200" dirty="0"/>
              <a:t>Accommodations for students with sensory impairments</a:t>
            </a:r>
          </a:p>
          <a:p>
            <a:pPr>
              <a:spcBef>
                <a:spcPts val="800"/>
              </a:spcBef>
              <a:spcAft>
                <a:spcPts val="800"/>
              </a:spcAft>
            </a:pPr>
            <a:r>
              <a:rPr lang="en-US" sz="3200" u="sng" dirty="0" smtClean="0">
                <a:hlinkClick r:id="rId2"/>
              </a:rPr>
              <a:t>http</a:t>
            </a:r>
            <a:r>
              <a:rPr lang="en-US" sz="3200" u="sng" dirty="0">
                <a:hlinkClick r:id="rId2"/>
              </a:rPr>
              <a:t>://www.washington.edu/doit/making-science-labs-accessible-students-disabilities</a:t>
            </a:r>
            <a:endParaRPr lang="en-US" sz="3200" dirty="0"/>
          </a:p>
        </p:txBody>
      </p:sp>
      <p:sp>
        <p:nvSpPr>
          <p:cNvPr id="2" name="Title 1"/>
          <p:cNvSpPr>
            <a:spLocks noGrp="1"/>
          </p:cNvSpPr>
          <p:nvPr>
            <p:ph type="title"/>
          </p:nvPr>
        </p:nvSpPr>
        <p:spPr>
          <a:xfrm>
            <a:off x="179512" y="152400"/>
            <a:ext cx="8856984" cy="684213"/>
          </a:xfrm>
        </p:spPr>
        <p:txBody>
          <a:bodyPr/>
          <a:lstStyle/>
          <a:p>
            <a:r>
              <a:rPr lang="en-US" sz="3900" dirty="0" err="1" smtClean="0"/>
              <a:t>AccessSTEM</a:t>
            </a:r>
            <a:endParaRPr lang="en-US" sz="3900" dirty="0"/>
          </a:p>
        </p:txBody>
      </p:sp>
    </p:spTree>
    <p:extLst>
      <p:ext uri="{BB962C8B-B14F-4D97-AF65-F5344CB8AC3E}">
        <p14:creationId xmlns:p14="http://schemas.microsoft.com/office/powerpoint/2010/main" val="3975418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78D75347-9DC6-4139-9E06-351A656B49A2}" type="slidenum">
              <a:rPr lang="fr-FR" altLang="fr-FR" sz="1400">
                <a:solidFill>
                  <a:srgbClr val="0033CC"/>
                </a:solidFill>
                <a:latin typeface="Arial" charset="0"/>
              </a:rPr>
              <a:pPr/>
              <a:t>9</a:t>
            </a:fld>
            <a:endParaRPr lang="fr-FR" altLang="fr-FR" sz="1400">
              <a:solidFill>
                <a:srgbClr val="0033CC"/>
              </a:solidFill>
              <a:latin typeface="Arial" charset="0"/>
            </a:endParaRPr>
          </a:p>
        </p:txBody>
      </p:sp>
      <p:sp>
        <p:nvSpPr>
          <p:cNvPr id="3" name="Content Placeholder 2"/>
          <p:cNvSpPr>
            <a:spLocks noGrp="1"/>
          </p:cNvSpPr>
          <p:nvPr>
            <p:ph sz="quarter" idx="1"/>
          </p:nvPr>
        </p:nvSpPr>
        <p:spPr>
          <a:xfrm>
            <a:off x="143508" y="1772816"/>
            <a:ext cx="8856984" cy="4032448"/>
          </a:xfrm>
        </p:spPr>
        <p:txBody>
          <a:bodyPr/>
          <a:lstStyle/>
          <a:p>
            <a:pPr lvl="1"/>
            <a:r>
              <a:rPr lang="en-US" altLang="en-US" sz="3600" dirty="0">
                <a:latin typeface="Arial" charset="0"/>
                <a:cs typeface="Arial" charset="0"/>
              </a:rPr>
              <a:t>Make Word Accessible </a:t>
            </a:r>
          </a:p>
          <a:p>
            <a:pPr marL="1033463" lvl="3" indent="-228600"/>
            <a:r>
              <a:rPr lang="en-US" altLang="en-US" sz="3000" dirty="0" smtClean="0">
                <a:latin typeface="Arial" charset="0"/>
                <a:cs typeface="Arial" charset="0"/>
              </a:rPr>
              <a:t>Use headings, lists, alternate text for images </a:t>
            </a:r>
          </a:p>
          <a:p>
            <a:pPr marL="1033463" lvl="3" indent="-228600"/>
            <a:r>
              <a:rPr lang="en-US" altLang="en-US" sz="2800" dirty="0" smtClean="0">
                <a:latin typeface="Arial" charset="0"/>
                <a:cs typeface="Arial" charset="0"/>
                <a:hlinkClick r:id="rId3"/>
              </a:rPr>
              <a:t>http</a:t>
            </a:r>
            <a:r>
              <a:rPr lang="en-US" altLang="en-US" sz="2800" dirty="0">
                <a:latin typeface="Arial" charset="0"/>
                <a:cs typeface="Arial" charset="0"/>
                <a:hlinkClick r:id="rId3"/>
              </a:rPr>
              <a:t>://www.washington.edu/accessibility/documents/word/</a:t>
            </a:r>
            <a:endParaRPr lang="en-US" altLang="en-US" sz="2800" dirty="0">
              <a:latin typeface="Arial" charset="0"/>
              <a:cs typeface="Arial" charset="0"/>
            </a:endParaRPr>
          </a:p>
          <a:p>
            <a:pPr lvl="0">
              <a:spcBef>
                <a:spcPts val="1800"/>
              </a:spcBef>
            </a:pPr>
            <a:r>
              <a:rPr lang="en-US" dirty="0" smtClean="0">
                <a:latin typeface="Arial" charset="0"/>
                <a:cs typeface="Arial" charset="0"/>
              </a:rPr>
              <a:t>If </a:t>
            </a:r>
            <a:r>
              <a:rPr lang="en-US" dirty="0">
                <a:latin typeface="Arial" charset="0"/>
                <a:cs typeface="Arial" charset="0"/>
              </a:rPr>
              <a:t>you </a:t>
            </a:r>
            <a:r>
              <a:rPr lang="en-US" dirty="0" smtClean="0">
                <a:latin typeface="Arial" charset="0"/>
                <a:cs typeface="Arial" charset="0"/>
              </a:rPr>
              <a:t>scan</a:t>
            </a:r>
          </a:p>
          <a:p>
            <a:pPr lvl="1"/>
            <a:r>
              <a:rPr lang="en-US" sz="3000" dirty="0" smtClean="0">
                <a:latin typeface="Arial" charset="0"/>
                <a:cs typeface="Arial" charset="0"/>
              </a:rPr>
              <a:t>Use PDF’s optical character recognition (OCR)</a:t>
            </a:r>
          </a:p>
          <a:p>
            <a:pPr marL="1084263" lvl="3" indent="-339725"/>
            <a:r>
              <a:rPr lang="en-US" sz="2800" dirty="0">
                <a:solidFill>
                  <a:srgbClr val="3333FF"/>
                </a:solidFill>
                <a:latin typeface="Arial" charset="0"/>
                <a:cs typeface="Arial" charset="0"/>
                <a:hlinkClick r:id="rId4"/>
              </a:rPr>
              <a:t>http://</a:t>
            </a:r>
            <a:r>
              <a:rPr lang="en-US" sz="2800" dirty="0" smtClean="0">
                <a:solidFill>
                  <a:srgbClr val="3333FF"/>
                </a:solidFill>
                <a:latin typeface="Arial" charset="0"/>
                <a:cs typeface="Arial" charset="0"/>
                <a:hlinkClick r:id="rId4"/>
              </a:rPr>
              <a:t>www.washington.edu/doit/glossary-3</a:t>
            </a:r>
            <a:endParaRPr lang="en-US" sz="2800" dirty="0" smtClean="0">
              <a:solidFill>
                <a:srgbClr val="3333FF"/>
              </a:solidFill>
              <a:latin typeface="Arial" charset="0"/>
              <a:cs typeface="Arial" charset="0"/>
            </a:endParaRPr>
          </a:p>
          <a:p>
            <a:pPr marL="804863" lvl="3" indent="0">
              <a:buNone/>
            </a:pPr>
            <a:endParaRPr lang="en-US" sz="2800" dirty="0" smtClean="0">
              <a:solidFill>
                <a:srgbClr val="3333FF"/>
              </a:solidFill>
              <a:latin typeface="Arial" charset="0"/>
              <a:cs typeface="Arial" charset="0"/>
            </a:endParaRPr>
          </a:p>
          <a:p>
            <a:pPr marL="804863" lvl="3" indent="0">
              <a:buNone/>
            </a:pPr>
            <a:endParaRPr lang="en-US" sz="2800" dirty="0">
              <a:latin typeface="Arial" charset="0"/>
              <a:cs typeface="Arial" charset="0"/>
            </a:endParaRPr>
          </a:p>
        </p:txBody>
      </p:sp>
      <p:sp>
        <p:nvSpPr>
          <p:cNvPr id="7170" name="Title 1"/>
          <p:cNvSpPr>
            <a:spLocks noGrp="1"/>
          </p:cNvSpPr>
          <p:nvPr>
            <p:ph type="title"/>
          </p:nvPr>
        </p:nvSpPr>
        <p:spPr>
          <a:xfrm>
            <a:off x="457200" y="260350"/>
            <a:ext cx="8229600" cy="684213"/>
          </a:xfrm>
        </p:spPr>
        <p:txBody>
          <a:bodyPr/>
          <a:lstStyle/>
          <a:p>
            <a:r>
              <a:rPr lang="en-US" altLang="en-US" dirty="0" smtClean="0">
                <a:latin typeface="Arial" charset="0"/>
                <a:cs typeface="Arial" charset="0"/>
              </a:rPr>
              <a:t>Creating Accessible Documents</a:t>
            </a:r>
            <a:endParaRPr lang="en-US" altLang="en-US" dirty="0">
              <a:latin typeface="Arial" charset="0"/>
              <a:cs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13832</TotalTime>
  <Words>321</Words>
  <Application>Microsoft Office PowerPoint</Application>
  <PresentationFormat>On-screen Show (4:3)</PresentationFormat>
  <Paragraphs>86</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Origine</vt:lpstr>
      <vt:lpstr>You Can DO-IT Too:  Making Your Teaching More Inclusive </vt:lpstr>
      <vt:lpstr>DO-IT (Disabilities, Opportunities, Internetworking, and Technology) Center</vt:lpstr>
      <vt:lpstr>Information Any Way You Want It </vt:lpstr>
      <vt:lpstr>AccessCyberlearning</vt:lpstr>
      <vt:lpstr>Universal Design</vt:lpstr>
      <vt:lpstr>Universal Design</vt:lpstr>
      <vt:lpstr>Universal Design</vt:lpstr>
      <vt:lpstr>AccessSTEM</vt:lpstr>
      <vt:lpstr>Creating Accessible Documents</vt:lpstr>
      <vt:lpstr>Web Accessibility </vt:lpstr>
      <vt:lpstr>Captioning Videos</vt:lpstr>
      <vt:lpstr>Contact Us </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672</cp:revision>
  <dcterms:created xsi:type="dcterms:W3CDTF">2002-08-29T15:31:57Z</dcterms:created>
  <dcterms:modified xsi:type="dcterms:W3CDTF">2017-06-06T13:35:50Z</dcterms:modified>
</cp:coreProperties>
</file>