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83" r:id="rId2"/>
    <p:sldId id="302" r:id="rId3"/>
    <p:sldId id="358" r:id="rId4"/>
    <p:sldId id="335" r:id="rId5"/>
    <p:sldId id="298" r:id="rId6"/>
    <p:sldId id="359" r:id="rId7"/>
    <p:sldId id="324" r:id="rId8"/>
    <p:sldId id="360" r:id="rId9"/>
    <p:sldId id="304" r:id="rId10"/>
    <p:sldId id="361" r:id="rId11"/>
    <p:sldId id="362" r:id="rId12"/>
    <p:sldId id="363" r:id="rId13"/>
    <p:sldId id="364" r:id="rId14"/>
    <p:sldId id="365" r:id="rId15"/>
    <p:sldId id="366" r:id="rId16"/>
    <p:sldId id="367" r:id="rId17"/>
    <p:sldId id="368" r:id="rId18"/>
    <p:sldId id="369" r:id="rId19"/>
    <p:sldId id="370" r:id="rId20"/>
    <p:sldId id="383"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293" r:id="rId34"/>
    <p:sldId id="294" r:id="rId35"/>
  </p:sldIdLst>
  <p:sldSz cx="9144000" cy="6858000" type="screen4x3"/>
  <p:notesSz cx="9313863" cy="6858000"/>
  <p:defaultTextStyle>
    <a:defPPr>
      <a:defRPr lang="fr-CA"/>
    </a:defPPr>
    <a:lvl1pPr algn="l" rtl="0" eaLnBrk="0" fontAlgn="base" hangingPunct="0">
      <a:spcBef>
        <a:spcPct val="0"/>
      </a:spcBef>
      <a:spcAft>
        <a:spcPct val="0"/>
      </a:spcAft>
      <a:defRPr sz="2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91103"/>
    <a:srgbClr val="CC6600"/>
    <a:srgbClr val="CC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956" autoAdjust="0"/>
    <p:restoredTop sz="99040" autoAdjust="0"/>
  </p:normalViewPr>
  <p:slideViewPr>
    <p:cSldViewPr>
      <p:cViewPr varScale="1">
        <p:scale>
          <a:sx n="106" d="100"/>
          <a:sy n="106" d="100"/>
        </p:scale>
        <p:origin x="-4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012862353312941E-2"/>
          <c:y val="0.15485668347514994"/>
          <c:w val="0.86709913009569461"/>
          <c:h val="0.54463327500729075"/>
        </c:manualLayout>
      </c:layout>
      <c:barChart>
        <c:barDir val="col"/>
        <c:grouping val="clustered"/>
        <c:varyColors val="0"/>
        <c:ser>
          <c:idx val="0"/>
          <c:order val="0"/>
          <c:spPr>
            <a:solidFill>
              <a:srgbClr val="002060"/>
            </a:solidFill>
          </c:spPr>
          <c:invertIfNegative val="0"/>
          <c:dLbls>
            <c:spPr>
              <a:noFill/>
              <a:ln>
                <a:noFill/>
              </a:ln>
              <a:effectLst/>
            </c:spPr>
            <c:txPr>
              <a:bodyPr/>
              <a:lstStyle/>
              <a:p>
                <a:pPr>
                  <a:defRPr sz="24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Sheet1!$A$4:$A$9</c:f>
              <c:strCache>
                <c:ptCount val="6"/>
                <c:pt idx="0">
                  <c:v>Strongly Disagree</c:v>
                </c:pt>
                <c:pt idx="1">
                  <c:v>Moderately Disagree</c:v>
                </c:pt>
                <c:pt idx="2">
                  <c:v>Slightly Disagree</c:v>
                </c:pt>
                <c:pt idx="3">
                  <c:v>Slightly Agree</c:v>
                </c:pt>
                <c:pt idx="4">
                  <c:v>Moderately Agree</c:v>
                </c:pt>
                <c:pt idx="5">
                  <c:v>Strongly Agree</c:v>
                </c:pt>
              </c:strCache>
            </c:strRef>
          </c:cat>
          <c:val>
            <c:numRef>
              <c:f>Sheet1!$B$4:$B$9</c:f>
              <c:numCache>
                <c:formatCode>0%</c:formatCode>
                <c:ptCount val="6"/>
                <c:pt idx="0">
                  <c:v>0.01</c:v>
                </c:pt>
                <c:pt idx="1">
                  <c:v>0.02</c:v>
                </c:pt>
                <c:pt idx="2">
                  <c:v>0.03</c:v>
                </c:pt>
                <c:pt idx="3">
                  <c:v>0.25</c:v>
                </c:pt>
                <c:pt idx="4">
                  <c:v>0.41</c:v>
                </c:pt>
                <c:pt idx="5">
                  <c:v>0.28000000000000003</c:v>
                </c:pt>
              </c:numCache>
            </c:numRef>
          </c:val>
        </c:ser>
        <c:dLbls>
          <c:showLegendKey val="0"/>
          <c:showVal val="0"/>
          <c:showCatName val="0"/>
          <c:showSerName val="0"/>
          <c:showPercent val="0"/>
          <c:showBubbleSize val="0"/>
        </c:dLbls>
        <c:gapWidth val="150"/>
        <c:axId val="35661696"/>
        <c:axId val="35663232"/>
      </c:barChart>
      <c:catAx>
        <c:axId val="35661696"/>
        <c:scaling>
          <c:orientation val="minMax"/>
        </c:scaling>
        <c:delete val="0"/>
        <c:axPos val="b"/>
        <c:numFmt formatCode="General"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35663232"/>
        <c:crosses val="autoZero"/>
        <c:auto val="1"/>
        <c:lblAlgn val="ctr"/>
        <c:lblOffset val="100"/>
        <c:noMultiLvlLbl val="0"/>
      </c:catAx>
      <c:valAx>
        <c:axId val="35663232"/>
        <c:scaling>
          <c:orientation val="minMax"/>
        </c:scaling>
        <c:delete val="0"/>
        <c:axPos val="l"/>
        <c:majorGridlines>
          <c:spPr>
            <a:ln>
              <a:noFill/>
            </a:ln>
          </c:spPr>
        </c:majorGridlines>
        <c:numFmt formatCode="0%" sourceLinked="1"/>
        <c:majorTickMark val="out"/>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35661696"/>
        <c:crosses val="autoZero"/>
        <c:crossBetween val="between"/>
        <c:majorUnit val="0.1"/>
        <c:minorUnit val="1.0000000000000002E-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87024661720878"/>
          <c:y val="0.26671643821315932"/>
          <c:w val="0.90472633097964505"/>
          <c:h val="0.52823250500418173"/>
        </c:manualLayout>
      </c:layout>
      <c:barChart>
        <c:barDir val="col"/>
        <c:grouping val="clustered"/>
        <c:varyColors val="0"/>
        <c:ser>
          <c:idx val="1"/>
          <c:order val="0"/>
          <c:tx>
            <c:strRef>
              <c:f>Sheet1!$C$56</c:f>
              <c:strCache>
                <c:ptCount val="1"/>
                <c:pt idx="0">
                  <c:v>Students: I like courses in which professors allow use of personal technology in class </c:v>
                </c:pt>
              </c:strCache>
            </c:strRef>
          </c:tx>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Sheet1!$A$57:$A$62</c:f>
              <c:strCache>
                <c:ptCount val="6"/>
                <c:pt idx="0">
                  <c:v>Strongly Disagree</c:v>
                </c:pt>
                <c:pt idx="1">
                  <c:v>Moderately Disagree</c:v>
                </c:pt>
                <c:pt idx="2">
                  <c:v>Slightly Disagree</c:v>
                </c:pt>
                <c:pt idx="3">
                  <c:v>Slightly Agree</c:v>
                </c:pt>
                <c:pt idx="4">
                  <c:v>Moderately Agree</c:v>
                </c:pt>
                <c:pt idx="5">
                  <c:v>Strongly Agree</c:v>
                </c:pt>
              </c:strCache>
            </c:strRef>
          </c:cat>
          <c:val>
            <c:numRef>
              <c:f>Sheet1!$C$57:$C$62</c:f>
              <c:numCache>
                <c:formatCode>0%</c:formatCode>
                <c:ptCount val="6"/>
                <c:pt idx="0">
                  <c:v>0.01</c:v>
                </c:pt>
                <c:pt idx="1">
                  <c:v>0.03</c:v>
                </c:pt>
                <c:pt idx="2">
                  <c:v>0.04</c:v>
                </c:pt>
                <c:pt idx="3">
                  <c:v>0.18</c:v>
                </c:pt>
                <c:pt idx="4">
                  <c:v>0.27</c:v>
                </c:pt>
                <c:pt idx="5">
                  <c:v>0.47</c:v>
                </c:pt>
              </c:numCache>
            </c:numRef>
          </c:val>
        </c:ser>
        <c:ser>
          <c:idx val="2"/>
          <c:order val="1"/>
          <c:tx>
            <c:strRef>
              <c:f>Sheet1!$D$56</c:f>
              <c:strCache>
                <c:ptCount val="1"/>
                <c:pt idx="0">
                  <c:v>Students: In general professors allow use of personal technology in class </c:v>
                </c:pt>
              </c:strCache>
            </c:strRef>
          </c:tx>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Sheet1!$A$57:$A$62</c:f>
              <c:strCache>
                <c:ptCount val="6"/>
                <c:pt idx="0">
                  <c:v>Strongly Disagree</c:v>
                </c:pt>
                <c:pt idx="1">
                  <c:v>Moderately Disagree</c:v>
                </c:pt>
                <c:pt idx="2">
                  <c:v>Slightly Disagree</c:v>
                </c:pt>
                <c:pt idx="3">
                  <c:v>Slightly Agree</c:v>
                </c:pt>
                <c:pt idx="4">
                  <c:v>Moderately Agree</c:v>
                </c:pt>
                <c:pt idx="5">
                  <c:v>Strongly Agree</c:v>
                </c:pt>
              </c:strCache>
            </c:strRef>
          </c:cat>
          <c:val>
            <c:numRef>
              <c:f>Sheet1!$D$57:$D$62</c:f>
              <c:numCache>
                <c:formatCode>0%</c:formatCode>
                <c:ptCount val="6"/>
                <c:pt idx="0">
                  <c:v>0.17</c:v>
                </c:pt>
                <c:pt idx="1">
                  <c:v>0.14000000000000001</c:v>
                </c:pt>
                <c:pt idx="2">
                  <c:v>0.18</c:v>
                </c:pt>
                <c:pt idx="3">
                  <c:v>0.18</c:v>
                </c:pt>
                <c:pt idx="4">
                  <c:v>0.25</c:v>
                </c:pt>
                <c:pt idx="5">
                  <c:v>0.08</c:v>
                </c:pt>
              </c:numCache>
            </c:numRef>
          </c:val>
        </c:ser>
        <c:dLbls>
          <c:showLegendKey val="0"/>
          <c:showVal val="0"/>
          <c:showCatName val="0"/>
          <c:showSerName val="0"/>
          <c:showPercent val="0"/>
          <c:showBubbleSize val="0"/>
        </c:dLbls>
        <c:gapWidth val="70"/>
        <c:axId val="76669312"/>
        <c:axId val="76670848"/>
      </c:barChart>
      <c:catAx>
        <c:axId val="76669312"/>
        <c:scaling>
          <c:orientation val="minMax"/>
        </c:scaling>
        <c:delete val="0"/>
        <c:axPos val="b"/>
        <c:numFmt formatCode="General" sourceLinked="0"/>
        <c:majorTickMark val="out"/>
        <c:minorTickMark val="none"/>
        <c:tickLblPos val="nextTo"/>
        <c:txPr>
          <a:bodyPr/>
          <a:lstStyle/>
          <a:p>
            <a:pPr>
              <a:defRPr sz="2000"/>
            </a:pPr>
            <a:endParaRPr lang="en-US"/>
          </a:p>
        </c:txPr>
        <c:crossAx val="76670848"/>
        <c:crosses val="autoZero"/>
        <c:auto val="1"/>
        <c:lblAlgn val="ctr"/>
        <c:lblOffset val="100"/>
        <c:noMultiLvlLbl val="0"/>
      </c:catAx>
      <c:valAx>
        <c:axId val="76670848"/>
        <c:scaling>
          <c:orientation val="minMax"/>
        </c:scaling>
        <c:delete val="0"/>
        <c:axPos val="l"/>
        <c:majorGridlines>
          <c:spPr>
            <a:ln>
              <a:noFill/>
            </a:ln>
          </c:spPr>
        </c:majorGridlines>
        <c:numFmt formatCode="0%" sourceLinked="1"/>
        <c:majorTickMark val="out"/>
        <c:minorTickMark val="none"/>
        <c:tickLblPos val="nextTo"/>
        <c:txPr>
          <a:bodyPr/>
          <a:lstStyle/>
          <a:p>
            <a:pPr>
              <a:defRPr sz="2000"/>
            </a:pPr>
            <a:endParaRPr lang="en-US"/>
          </a:p>
        </c:txPr>
        <c:crossAx val="76669312"/>
        <c:crosses val="autoZero"/>
        <c:crossBetween val="between"/>
      </c:valAx>
    </c:plotArea>
    <c:legend>
      <c:legendPos val="t"/>
      <c:layout>
        <c:manualLayout>
          <c:xMode val="edge"/>
          <c:yMode val="edge"/>
          <c:x val="7.1398731408573932E-2"/>
          <c:y val="2.082688886379305E-4"/>
          <c:w val="0.74011328193629811"/>
          <c:h val="0.30863808690580347"/>
        </c:manualLayout>
      </c:layout>
      <c:overlay val="0"/>
      <c:txPr>
        <a:bodyPr/>
        <a:lstStyle/>
        <a:p>
          <a:pPr>
            <a:defRPr sz="20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fr-CA" dirty="0"/>
          </a:p>
        </p:txBody>
      </p:sp>
      <p:sp>
        <p:nvSpPr>
          <p:cNvPr id="183299" name="Rectangle 3"/>
          <p:cNvSpPr>
            <a:spLocks noGrp="1" noChangeArrowheads="1"/>
          </p:cNvSpPr>
          <p:nvPr>
            <p:ph type="dt" sz="quarter" idx="1"/>
          </p:nvPr>
        </p:nvSpPr>
        <p:spPr bwMode="auto">
          <a:xfrm>
            <a:off x="5275263" y="0"/>
            <a:ext cx="40370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fr-CA" dirty="0"/>
          </a:p>
        </p:txBody>
      </p:sp>
      <p:sp>
        <p:nvSpPr>
          <p:cNvPr id="183300" name="Rectangle 4"/>
          <p:cNvSpPr>
            <a:spLocks noGrp="1" noChangeArrowheads="1"/>
          </p:cNvSpPr>
          <p:nvPr>
            <p:ph type="ftr" sz="quarter" idx="2"/>
          </p:nvPr>
        </p:nvSpPr>
        <p:spPr bwMode="auto">
          <a:xfrm>
            <a:off x="0" y="6515100"/>
            <a:ext cx="4035425" cy="341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fr-CA" dirty="0"/>
          </a:p>
        </p:txBody>
      </p:sp>
      <p:sp>
        <p:nvSpPr>
          <p:cNvPr id="183301" name="Rectangle 5"/>
          <p:cNvSpPr>
            <a:spLocks noGrp="1" noChangeArrowheads="1"/>
          </p:cNvSpPr>
          <p:nvPr>
            <p:ph type="sldNum" sz="quarter" idx="3"/>
          </p:nvPr>
        </p:nvSpPr>
        <p:spPr bwMode="auto">
          <a:xfrm>
            <a:off x="5275263" y="6515100"/>
            <a:ext cx="4037012" cy="341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94164601-6281-47D0-921F-0F42C8F89E2C}" type="slidenum">
              <a:rPr lang="fr-CA" altLang="fr-FR"/>
              <a:pPr>
                <a:defRPr/>
              </a:pPr>
              <a:t>‹#›</a:t>
            </a:fld>
            <a:endParaRPr lang="fr-CA" altLang="fr-FR" dirty="0"/>
          </a:p>
        </p:txBody>
      </p:sp>
    </p:spTree>
    <p:extLst>
      <p:ext uri="{BB962C8B-B14F-4D97-AF65-F5344CB8AC3E}">
        <p14:creationId xmlns:p14="http://schemas.microsoft.com/office/powerpoint/2010/main" val="250112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fr-CA" dirty="0"/>
          </a:p>
        </p:txBody>
      </p:sp>
      <p:sp>
        <p:nvSpPr>
          <p:cNvPr id="6147" name="Rectangle 3"/>
          <p:cNvSpPr>
            <a:spLocks noGrp="1" noChangeArrowheads="1"/>
          </p:cNvSpPr>
          <p:nvPr>
            <p:ph type="dt" idx="1"/>
          </p:nvPr>
        </p:nvSpPr>
        <p:spPr bwMode="auto">
          <a:xfrm>
            <a:off x="5278438"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fr-CA" dirty="0"/>
          </a:p>
        </p:txBody>
      </p:sp>
      <p:sp>
        <p:nvSpPr>
          <p:cNvPr id="37892" name="Rectangle 4"/>
          <p:cNvSpPr>
            <a:spLocks noGrp="1" noRot="1" noChangeAspect="1" noChangeArrowheads="1" noTextEdit="1"/>
          </p:cNvSpPr>
          <p:nvPr>
            <p:ph type="sldImg" idx="2"/>
          </p:nvPr>
        </p:nvSpPr>
        <p:spPr bwMode="auto">
          <a:xfrm>
            <a:off x="2943225"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1241425" y="3257550"/>
            <a:ext cx="6831013"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6150" name="Rectangle 6"/>
          <p:cNvSpPr>
            <a:spLocks noGrp="1" noChangeArrowheads="1"/>
          </p:cNvSpPr>
          <p:nvPr>
            <p:ph type="ftr" sz="quarter" idx="4"/>
          </p:nvPr>
        </p:nvSpPr>
        <p:spPr bwMode="auto">
          <a:xfrm>
            <a:off x="0" y="6515100"/>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fr-CA" dirty="0"/>
          </a:p>
        </p:txBody>
      </p:sp>
      <p:sp>
        <p:nvSpPr>
          <p:cNvPr id="6151" name="Rectangle 7"/>
          <p:cNvSpPr>
            <a:spLocks noGrp="1" noChangeArrowheads="1"/>
          </p:cNvSpPr>
          <p:nvPr>
            <p:ph type="sldNum" sz="quarter" idx="5"/>
          </p:nvPr>
        </p:nvSpPr>
        <p:spPr bwMode="auto">
          <a:xfrm>
            <a:off x="5278438" y="6515100"/>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AE4E70F-697E-4098-ACB2-62C4FAF0F957}" type="slidenum">
              <a:rPr lang="fr-CA" altLang="fr-FR"/>
              <a:pPr>
                <a:defRPr/>
              </a:pPr>
              <a:t>‹#›</a:t>
            </a:fld>
            <a:endParaRPr lang="fr-CA" altLang="fr-FR" dirty="0"/>
          </a:p>
        </p:txBody>
      </p:sp>
    </p:spTree>
    <p:extLst>
      <p:ext uri="{BB962C8B-B14F-4D97-AF65-F5344CB8AC3E}">
        <p14:creationId xmlns:p14="http://schemas.microsoft.com/office/powerpoint/2010/main" val="184455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3113088" y="857250"/>
            <a:ext cx="3087687" cy="2314575"/>
          </a:xfrm>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1861CFD-ECC4-4857-B9A2-9B12CBA1AF94}" type="slidenum">
              <a:rPr lang="fr-CA" altLang="fr-FR">
                <a:latin typeface="Tahoma" pitchFamily="34" charset="0"/>
              </a:rPr>
              <a:pPr>
                <a:spcBef>
                  <a:spcPct val="0"/>
                </a:spcBef>
              </a:pPr>
              <a:t>1</a:t>
            </a:fld>
            <a:endParaRPr lang="fr-CA" altLang="fr-FR" dirty="0">
              <a:latin typeface="Tahoma" pitchFamily="34" charset="0"/>
            </a:endParaRPr>
          </a:p>
        </p:txBody>
      </p:sp>
    </p:spTree>
    <p:extLst>
      <p:ext uri="{BB962C8B-B14F-4D97-AF65-F5344CB8AC3E}">
        <p14:creationId xmlns:p14="http://schemas.microsoft.com/office/powerpoint/2010/main" val="330750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t>Survey audience re their job/position. + Explain Cegep.</a:t>
            </a:r>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6ACA3574-7C47-403C-9EFD-7B4D829FC978}" type="slidenum">
              <a:rPr lang="fr-CA" altLang="fr-FR" sz="1200"/>
              <a:pPr/>
              <a:t>4</a:t>
            </a:fld>
            <a:endParaRPr lang="fr-CA" altLang="fr-FR" sz="1200" dirty="0"/>
          </a:p>
        </p:txBody>
      </p:sp>
    </p:spTree>
    <p:extLst>
      <p:ext uri="{BB962C8B-B14F-4D97-AF65-F5344CB8AC3E}">
        <p14:creationId xmlns:p14="http://schemas.microsoft.com/office/powerpoint/2010/main" val="58527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0004BC18-5E79-4AFA-89EA-AEC5944EA9C8}" type="slidenum">
              <a:rPr lang="fr-CA" altLang="fr-FR" sz="1200"/>
              <a:pPr/>
              <a:t>5</a:t>
            </a:fld>
            <a:endParaRPr lang="fr-CA" altLang="fr-FR" sz="1200" dirty="0"/>
          </a:p>
        </p:txBody>
      </p:sp>
    </p:spTree>
    <p:extLst>
      <p:ext uri="{BB962C8B-B14F-4D97-AF65-F5344CB8AC3E}">
        <p14:creationId xmlns:p14="http://schemas.microsoft.com/office/powerpoint/2010/main" val="202766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A876AB1A-103A-47B6-B57B-53E807A97A27}" type="slidenum">
              <a:rPr lang="fr-CA" altLang="fr-FR" sz="1200"/>
              <a:pPr/>
              <a:t>7</a:t>
            </a:fld>
            <a:endParaRPr lang="fr-CA" altLang="fr-FR" sz="1200" dirty="0"/>
          </a:p>
        </p:txBody>
      </p:sp>
    </p:spTree>
    <p:extLst>
      <p:ext uri="{BB962C8B-B14F-4D97-AF65-F5344CB8AC3E}">
        <p14:creationId xmlns:p14="http://schemas.microsoft.com/office/powerpoint/2010/main" val="324016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cs typeface="Arial" charset="0"/>
              </a:rPr>
              <a:t>Canada-wide project </a:t>
            </a:r>
          </a:p>
          <a:p>
            <a:r>
              <a:rPr lang="en-US" altLang="en-US" dirty="0"/>
              <a:t>Inadequate funding for both on and off campus</a:t>
            </a:r>
          </a:p>
          <a:p>
            <a:endParaRPr lang="en-US" altLang="en-US" dirty="0"/>
          </a:p>
          <a:p>
            <a:r>
              <a:rPr lang="en-US" altLang="en-US" dirty="0"/>
              <a:t>Cross use technoligies:</a:t>
            </a:r>
            <a:r>
              <a:rPr lang="en-US" altLang="en-US" dirty="0">
                <a:latin typeface="Arial" charset="0"/>
                <a:cs typeface="Arial" charset="0"/>
              </a:rPr>
              <a:t>(i.e., technologies intended for students with one type of disability used by students with a different disability)</a:t>
            </a:r>
          </a:p>
          <a:p>
            <a:endParaRPr lang="en-US" altLang="en-US" dirty="0">
              <a:latin typeface="Arial" charset="0"/>
              <a:cs typeface="Arial" charset="0"/>
            </a:endParaRPr>
          </a:p>
          <a:p>
            <a:r>
              <a:rPr lang="en-US" altLang="en-US" dirty="0">
                <a:latin typeface="Arial" charset="0"/>
                <a:cs typeface="Arial" charset="0"/>
              </a:rPr>
              <a:t>General use – students were using general use products as assistive aids like a casio tape recorder (e.g., tape recorder)</a:t>
            </a:r>
          </a:p>
          <a:p>
            <a:pPr marL="0" lvl="1"/>
            <a:endParaRPr lang="en-CA" altLang="en-US" sz="2800" dirty="0"/>
          </a:p>
          <a:p>
            <a:pPr marL="0" lvl="1"/>
            <a:r>
              <a:rPr lang="en-CA" altLang="en-US" sz="2800" dirty="0"/>
              <a:t>Professors noted that pedagogical practices useful for students with disabilities are good pedagogical practices in general</a:t>
            </a:r>
          </a:p>
          <a:p>
            <a:endParaRPr lang="en-CA"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D4F7C022-22D1-4404-A2D3-D2A5A0D1D055}" type="slidenum">
              <a:rPr lang="fr-CA" altLang="fr-FR" sz="1200"/>
              <a:pPr/>
              <a:t>9</a:t>
            </a:fld>
            <a:endParaRPr lang="fr-CA" altLang="fr-FR" sz="1200" dirty="0"/>
          </a:p>
        </p:txBody>
      </p:sp>
    </p:spTree>
    <p:extLst>
      <p:ext uri="{BB962C8B-B14F-4D97-AF65-F5344CB8AC3E}">
        <p14:creationId xmlns:p14="http://schemas.microsoft.com/office/powerpoint/2010/main" val="208456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62A4AB2A-581A-4045-BEAB-712A162B83C5}" type="slidenum">
              <a:rPr lang="fr-CA" altLang="fr-FR" sz="1200"/>
              <a:pPr/>
              <a:t>33</a:t>
            </a:fld>
            <a:endParaRPr lang="fr-CA" altLang="fr-FR" sz="1200" dirty="0"/>
          </a:p>
        </p:txBody>
      </p:sp>
    </p:spTree>
    <p:extLst>
      <p:ext uri="{BB962C8B-B14F-4D97-AF65-F5344CB8AC3E}">
        <p14:creationId xmlns:p14="http://schemas.microsoft.com/office/powerpoint/2010/main" val="251967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FF4930DE-639F-4E09-B60E-1526BEB056CC}" type="slidenum">
              <a:rPr lang="fr-CA" altLang="fr-FR" sz="1200"/>
              <a:pPr/>
              <a:t>34</a:t>
            </a:fld>
            <a:endParaRPr lang="fr-CA" altLang="fr-FR" sz="1200" dirty="0"/>
          </a:p>
        </p:txBody>
      </p:sp>
    </p:spTree>
    <p:extLst>
      <p:ext uri="{BB962C8B-B14F-4D97-AF65-F5344CB8AC3E}">
        <p14:creationId xmlns:p14="http://schemas.microsoft.com/office/powerpoint/2010/main" val="207607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re 7"/>
          <p:cNvSpPr>
            <a:spLocks noGrp="1"/>
          </p:cNvSpPr>
          <p:nvPr>
            <p:ph type="ctrTitle"/>
          </p:nvPr>
        </p:nvSpPr>
        <p:spPr>
          <a:xfrm>
            <a:off x="840161" y="3648074"/>
            <a:ext cx="7836294" cy="1228726"/>
          </a:xfrm>
        </p:spPr>
        <p:txBody>
          <a:bodyPr anchor="t"/>
          <a:lstStyle>
            <a:lvl1pPr algn="r">
              <a:defRPr sz="3200">
                <a:solidFill>
                  <a:schemeClr val="tx1"/>
                </a:solidFill>
              </a:defRPr>
            </a:lvl1pPr>
          </a:lstStyle>
          <a:p>
            <a:r>
              <a:rPr lang="fr-FR"/>
              <a:t>Modifiez le style du titre</a:t>
            </a:r>
            <a:endParaRPr lang="en-US"/>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2000">
                <a:solidFill>
                  <a:schemeClr val="bg2">
                    <a:lumMod val="25000"/>
                  </a:schemeClr>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a:t>Modifiez le style des sous-titres du masque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dirty="0"/>
          </a:p>
        </p:txBody>
      </p:sp>
    </p:spTree>
    <p:extLst>
      <p:ext uri="{BB962C8B-B14F-4D97-AF65-F5344CB8AC3E}">
        <p14:creationId xmlns:p14="http://schemas.microsoft.com/office/powerpoint/2010/main" val="33203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dirty="0"/>
              <a:t>Modifiez le style du titre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dirty="0"/>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smtClean="0"/>
            </a:lvl1pPr>
          </a:lstStyle>
          <a:p>
            <a:pPr>
              <a:defRPr/>
            </a:pPr>
            <a:fld id="{A6281582-CF13-4328-AE52-164E8406DB8F}" type="slidenum">
              <a:rPr lang="fr-FR" altLang="fr-FR"/>
              <a:pPr>
                <a:defRPr/>
              </a:pPr>
              <a:t>‹#›</a:t>
            </a:fld>
            <a:endParaRPr lang="fr-FR" altLang="fr-FR" dirty="0"/>
          </a:p>
        </p:txBody>
      </p:sp>
    </p:spTree>
    <p:extLst>
      <p:ext uri="{BB962C8B-B14F-4D97-AF65-F5344CB8AC3E}">
        <p14:creationId xmlns:p14="http://schemas.microsoft.com/office/powerpoint/2010/main" val="3040175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fr-FR" dirty="0"/>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dirty="0"/>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smtClean="0">
                <a:solidFill>
                  <a:srgbClr val="0033CC"/>
                </a:solidFill>
                <a:latin typeface="Arial" charset="0"/>
              </a:defRPr>
            </a:lvl1pPr>
          </a:lstStyle>
          <a:p>
            <a:pPr>
              <a:defRPr/>
            </a:pPr>
            <a:fld id="{72234017-407F-42B7-9DEE-7B59F45BBA7E}" type="slidenum">
              <a:rPr lang="fr-FR" altLang="fr-FR"/>
              <a:pPr>
                <a:defRPr/>
              </a:pPr>
              <a:t>‹#›</a:t>
            </a:fld>
            <a:endParaRPr lang="fr-FR" altLang="fr-FR" dirty="0"/>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dirty="0">
              <a:ln>
                <a:solidFill>
                  <a:schemeClr val="tx1"/>
                </a:solidFill>
                <a:prstDash val="solid"/>
              </a:ln>
            </a:endParaRPr>
          </a:p>
        </p:txBody>
      </p:sp>
      <p:sp>
        <p:nvSpPr>
          <p:cNvPr id="1032" name="Connecteur droit 28"/>
          <p:cNvSpPr>
            <a:spLocks noChangeShapeType="1"/>
          </p:cNvSpPr>
          <p:nvPr userDrawn="1"/>
        </p:nvSpPr>
        <p:spPr bwMode="auto">
          <a:xfrm>
            <a:off x="457200" y="1125538"/>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1033" name="Picture 25" descr="Adaptech logo blue"/>
          <p:cNvPicPr>
            <a:picLocks noChangeAspect="1" noChangeArrowheads="1"/>
          </p:cNvPicPr>
          <p:nvPr userDrawn="1"/>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357188" indent="-357188"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2300" indent="-347663" algn="l" rtl="0" eaLnBrk="0" fontAlgn="base" hangingPunct="0">
        <a:spcBef>
          <a:spcPts val="500"/>
        </a:spcBef>
        <a:spcAft>
          <a:spcPct val="0"/>
        </a:spcAft>
        <a:buClr>
          <a:srgbClr val="0033CC"/>
        </a:buClr>
        <a:buSzPct val="110000"/>
        <a:buFont typeface="Arial" charset="0"/>
        <a:buChar char="•"/>
        <a:defRPr sz="3400" kern="1200">
          <a:solidFill>
            <a:srgbClr val="072C62"/>
          </a:solidFill>
          <a:latin typeface="Arial" panose="020B0604020202020204" pitchFamily="34" charset="0"/>
          <a:ea typeface="+mn-ea"/>
          <a:cs typeface="Arial" panose="020B0604020202020204" pitchFamily="34" charset="0"/>
        </a:defRPr>
      </a:lvl2pPr>
      <a:lvl3pPr marL="901700" indent="-307975"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3pPr>
      <a:lvl4pPr marL="1166813" indent="-298450" algn="l" rtl="0" eaLnBrk="0" fontAlgn="base" hangingPunct="0">
        <a:spcBef>
          <a:spcPts val="400"/>
        </a:spcBef>
        <a:spcAft>
          <a:spcPct val="0"/>
        </a:spcAft>
        <a:buClr>
          <a:srgbClr val="0033CC"/>
        </a:buClr>
        <a:buSzPct val="110000"/>
        <a:buFont typeface="Arial" charset="0"/>
        <a:buChar char="•"/>
        <a:defRPr sz="3000" kern="1200">
          <a:solidFill>
            <a:srgbClr val="072C62"/>
          </a:solidFill>
          <a:latin typeface="Arial" panose="020B0604020202020204" pitchFamily="34" charset="0"/>
          <a:ea typeface="+mn-ea"/>
          <a:cs typeface="Arial" panose="020B0604020202020204" pitchFamily="34" charset="0"/>
        </a:defRPr>
      </a:lvl4pPr>
      <a:lvl5pPr marL="1431925" indent="-288925" algn="l" rtl="0" eaLnBrk="0" fontAlgn="base" hangingPunct="0">
        <a:spcBef>
          <a:spcPts val="3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play.google.com/store/apps/details?id=com.skytech.omnivoxmobile&amp;hl=en" TargetMode="External"/><Relationship Id="rId5" Type="http://schemas.openxmlformats.org/officeDocument/2006/relationships/hyperlink" Target="https://itunes.apple.com/ca/app/omnivox-mobile/id721913649?mt=8" TargetMode="External"/><Relationship Id="rId4" Type="http://schemas.openxmlformats.org/officeDocument/2006/relationships/hyperlink" Target="https://download.moodle.org/mobi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polleverywher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lideshare.net/rscapi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lideshare.net/rscapi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havel@dawsoncollege.qc.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rscapin@dawsoncollege.q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descr="Cégep André-Laurendeau logo. Copyright is https://fr.wikipedia.org/wiki/Fichier:Logo_du_C%C3%A9gep_Andr%C3%A9-Laurendeau.svg" title="Cégep André-Laurendeau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90122" y="6292261"/>
            <a:ext cx="1519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Ministère de l'éducation, de l'enseignement supérieur et de la recherche (MEESR) logo. Copyright is https://prod.mels.gouv.qc.ca/srdj/simulateur.do?methode=acceder" title="Ministère de l'éducation, de l'enseignement supérieur et de la recherche (MEES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544" y="6177738"/>
            <a:ext cx="1652939" cy="6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25" descr="Adaptech logo blue" title="Adaptech logo"/>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336080" y="6098586"/>
            <a:ext cx="6318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Logo for the FRQSC. Copyright is http://www.frqsc.gouv.qc.ca/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978" y="6081123"/>
            <a:ext cx="204946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awson College logo. Copyright is https://www.crowdrise.com/campusteamdawson1" title="Dawson College logo"/>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34639" y="6404974"/>
            <a:ext cx="1282700" cy="398462"/>
          </a:xfrm>
          <a:prstGeom prst="rect">
            <a:avLst/>
          </a:prstGeom>
          <a:noFill/>
          <a:ln w="9525">
            <a:noFill/>
            <a:miter lim="800000"/>
            <a:headEnd/>
            <a:tailEnd/>
          </a:ln>
        </p:spPr>
      </p:pic>
      <p:pic>
        <p:nvPicPr>
          <p:cNvPr id="9" name="Picture 2" descr="Creative Commons License: Attribution - Non Commercia l- No Derivatives 4.0 International" title="Creative Commons License"/>
          <p:cNvPicPr>
            <a:picLocks noChangeAspect="1" noChangeArrowheads="1"/>
          </p:cNvPicPr>
          <p:nvPr/>
        </p:nvPicPr>
        <p:blipFill>
          <a:blip r:embed="rId8"/>
          <a:srcRect/>
          <a:stretch>
            <a:fillRect/>
          </a:stretch>
        </p:blipFill>
        <p:spPr bwMode="auto">
          <a:xfrm>
            <a:off x="3937000" y="5589588"/>
            <a:ext cx="1035050" cy="36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ous-titre 2"/>
          <p:cNvSpPr>
            <a:spLocks noGrp="1"/>
          </p:cNvSpPr>
          <p:nvPr>
            <p:ph type="subTitle" idx="1"/>
          </p:nvPr>
        </p:nvSpPr>
        <p:spPr>
          <a:xfrm>
            <a:off x="107950" y="3068638"/>
            <a:ext cx="8928100" cy="2447925"/>
          </a:xfrm>
        </p:spPr>
        <p:txBody>
          <a:bodyPr>
            <a:normAutofit/>
          </a:bodyPr>
          <a:lstStyle/>
          <a:p>
            <a:pPr algn="ctr">
              <a:lnSpc>
                <a:spcPts val="2000"/>
              </a:lnSpc>
              <a:spcAft>
                <a:spcPts val="0"/>
              </a:spcAft>
              <a:defRPr/>
            </a:pPr>
            <a:r>
              <a:rPr lang="en-US" sz="2800" dirty="0" smtClean="0">
                <a:solidFill>
                  <a:srgbClr val="002060"/>
                </a:solidFill>
                <a:latin typeface="Arial" panose="020B0604020202020204" pitchFamily="34" charset="0"/>
                <a:cs typeface="Arial" panose="020B0604020202020204" pitchFamily="34" charset="0"/>
              </a:rPr>
              <a:t>Alice Havel, Rafael Scapin, Ph.D.  </a:t>
            </a:r>
            <a:endParaRPr lang="en-US" sz="2800" dirty="0">
              <a:solidFill>
                <a:srgbClr val="002060"/>
              </a:solidFill>
              <a:latin typeface="Arial" panose="020B0604020202020204" pitchFamily="34" charset="0"/>
              <a:cs typeface="Arial" panose="020B0604020202020204" pitchFamily="34" charset="0"/>
            </a:endParaRPr>
          </a:p>
          <a:p>
            <a:pPr algn="ctr">
              <a:lnSpc>
                <a:spcPts val="2000"/>
              </a:lnSpc>
              <a:spcAft>
                <a:spcPts val="0"/>
              </a:spcAft>
              <a:buFont typeface="Arial" panose="020B0604020202020204" pitchFamily="34" charset="0"/>
              <a:buNone/>
              <a:defRPr/>
            </a:pPr>
            <a:endParaRPr lang="en-US" sz="2800" dirty="0">
              <a:solidFill>
                <a:schemeClr val="tx2"/>
              </a:solidFill>
            </a:endParaRPr>
          </a:p>
          <a:p>
            <a:pPr algn="ctr">
              <a:lnSpc>
                <a:spcPts val="2400"/>
              </a:lnSpc>
              <a:spcBef>
                <a:spcPts val="0"/>
              </a:spcBef>
              <a:spcAft>
                <a:spcPts val="0"/>
              </a:spcAft>
              <a:defRPr/>
            </a:pPr>
            <a:r>
              <a:rPr lang="en-US" sz="2200" dirty="0">
                <a:solidFill>
                  <a:srgbClr val="002060"/>
                </a:solidFill>
                <a:latin typeface="Arial" panose="020B0604020202020204" pitchFamily="34" charset="0"/>
                <a:cs typeface="Arial" panose="020B0604020202020204" pitchFamily="34" charset="0"/>
              </a:rPr>
              <a:t>In Collaboration with </a:t>
            </a:r>
          </a:p>
          <a:p>
            <a:pPr algn="ctr">
              <a:lnSpc>
                <a:spcPts val="2400"/>
              </a:lnSpc>
              <a:spcBef>
                <a:spcPts val="0"/>
              </a:spcBef>
              <a:spcAft>
                <a:spcPts val="0"/>
              </a:spcAft>
              <a:defRPr/>
            </a:pPr>
            <a:r>
              <a:rPr lang="en-US" sz="2200" dirty="0" smtClean="0">
                <a:solidFill>
                  <a:srgbClr val="002060"/>
                </a:solidFill>
                <a:latin typeface="Arial" panose="020B0604020202020204" pitchFamily="34" charset="0"/>
                <a:cs typeface="Arial" panose="020B0604020202020204" pitchFamily="34" charset="0"/>
              </a:rPr>
              <a:t>Mary Jorgensen, Catherine Fichten, </a:t>
            </a:r>
            <a:r>
              <a:rPr lang="en-US" sz="2200" dirty="0">
                <a:solidFill>
                  <a:srgbClr val="002060"/>
                </a:solidFill>
                <a:latin typeface="Arial" panose="020B0604020202020204" pitchFamily="34" charset="0"/>
                <a:cs typeface="Arial" panose="020B0604020202020204" pitchFamily="34" charset="0"/>
              </a:rPr>
              <a:t>Laura </a:t>
            </a:r>
            <a:r>
              <a:rPr lang="en-US" sz="2200" dirty="0" smtClean="0">
                <a:solidFill>
                  <a:srgbClr val="002060"/>
                </a:solidFill>
                <a:latin typeface="Arial" panose="020B0604020202020204" pitchFamily="34" charset="0"/>
                <a:cs typeface="Arial" panose="020B0604020202020204" pitchFamily="34" charset="0"/>
              </a:rPr>
              <a:t>King</a:t>
            </a:r>
            <a:endParaRPr lang="en-US" sz="1900" dirty="0">
              <a:solidFill>
                <a:srgbClr val="002060"/>
              </a:solidFill>
              <a:latin typeface="Arial" panose="020B0604020202020204" pitchFamily="34" charset="0"/>
              <a:cs typeface="Arial" panose="020B0604020202020204" pitchFamily="34" charset="0"/>
            </a:endParaRPr>
          </a:p>
          <a:p>
            <a:pPr algn="ctr" eaLnBrk="1" hangingPunct="1">
              <a:spcBef>
                <a:spcPct val="0"/>
              </a:spcBef>
              <a:buClrTx/>
              <a:buSzTx/>
              <a:defRPr/>
            </a:pPr>
            <a:endParaRPr lang="en-US" altLang="en-US" sz="1900" dirty="0" smtClean="0">
              <a:solidFill>
                <a:srgbClr val="002060"/>
              </a:solidFill>
              <a:latin typeface="Arial" panose="020B0604020202020204" pitchFamily="34" charset="0"/>
              <a:cs typeface="Arial" panose="020B0604020202020204" pitchFamily="34" charset="0"/>
            </a:endParaRPr>
          </a:p>
          <a:p>
            <a:pPr algn="ctr" eaLnBrk="1" hangingPunct="1">
              <a:spcBef>
                <a:spcPct val="0"/>
              </a:spcBef>
              <a:buClrTx/>
              <a:buSzTx/>
              <a:defRPr/>
            </a:pPr>
            <a:r>
              <a:rPr lang="fr-FR" altLang="en-US" sz="1900" dirty="0" smtClean="0">
                <a:solidFill>
                  <a:srgbClr val="002060"/>
                </a:solidFill>
                <a:latin typeface="Arial" panose="020B0604020202020204" pitchFamily="34" charset="0"/>
                <a:cs typeface="Arial" panose="020B0604020202020204" pitchFamily="34" charset="0"/>
              </a:rPr>
              <a:t>Presentation at the 37th AQPC Symposium</a:t>
            </a:r>
          </a:p>
          <a:p>
            <a:pPr algn="ctr" eaLnBrk="1" hangingPunct="1">
              <a:spcBef>
                <a:spcPct val="0"/>
              </a:spcBef>
              <a:buClrTx/>
              <a:buSzTx/>
              <a:defRPr/>
            </a:pPr>
            <a:r>
              <a:rPr lang="fr-FR" altLang="en-US" sz="1900" dirty="0" smtClean="0">
                <a:solidFill>
                  <a:srgbClr val="002060"/>
                </a:solidFill>
                <a:latin typeface="Arial" panose="020B0604020202020204" pitchFamily="34" charset="0"/>
                <a:cs typeface="Arial" panose="020B0604020202020204" pitchFamily="34" charset="0"/>
              </a:rPr>
              <a:t>Montréal</a:t>
            </a:r>
          </a:p>
          <a:p>
            <a:pPr algn="ctr" eaLnBrk="1" hangingPunct="1">
              <a:spcBef>
                <a:spcPct val="0"/>
              </a:spcBef>
              <a:buClrTx/>
              <a:buSzTx/>
              <a:defRPr/>
            </a:pPr>
            <a:r>
              <a:rPr lang="en-US" altLang="en-US" sz="1900" dirty="0" smtClean="0">
                <a:solidFill>
                  <a:srgbClr val="002060"/>
                </a:solidFill>
                <a:latin typeface="Arial" panose="020B0604020202020204" pitchFamily="34" charset="0"/>
                <a:cs typeface="Arial" panose="020B0604020202020204" pitchFamily="34" charset="0"/>
              </a:rPr>
              <a:t>June 6-8, </a:t>
            </a:r>
            <a:r>
              <a:rPr lang="en-US" altLang="en-US" sz="1900" dirty="0">
                <a:solidFill>
                  <a:srgbClr val="002060"/>
                </a:solidFill>
                <a:latin typeface="Arial" panose="020B0604020202020204" pitchFamily="34" charset="0"/>
                <a:cs typeface="Arial" panose="020B0604020202020204" pitchFamily="34" charset="0"/>
              </a:rPr>
              <a:t>2016</a:t>
            </a:r>
          </a:p>
          <a:p>
            <a:pPr algn="ctr">
              <a:lnSpc>
                <a:spcPts val="2000"/>
              </a:lnSpc>
              <a:spcAft>
                <a:spcPts val="0"/>
              </a:spcAft>
              <a:buFont typeface="Arial" panose="020B0604020202020204" pitchFamily="34" charset="0"/>
              <a:buNone/>
              <a:defRPr/>
            </a:pPr>
            <a:endParaRPr lang="en-US" sz="1900" dirty="0">
              <a:solidFill>
                <a:schemeClr val="tx2"/>
              </a:solidFill>
              <a:latin typeface="Arial" panose="020B0604020202020204" pitchFamily="34" charset="0"/>
              <a:cs typeface="Arial" panose="020B0604020202020204" pitchFamily="34" charset="0"/>
            </a:endParaRPr>
          </a:p>
        </p:txBody>
      </p:sp>
      <p:sp>
        <p:nvSpPr>
          <p:cNvPr id="4100" name="Connecteur droit 28" descr="blue separator line" title="blue separator line"/>
          <p:cNvSpPr>
            <a:spLocks noChangeShapeType="1"/>
          </p:cNvSpPr>
          <p:nvPr/>
        </p:nvSpPr>
        <p:spPr bwMode="auto">
          <a:xfrm>
            <a:off x="457200" y="2925763"/>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4098" name="Titre 1"/>
          <p:cNvSpPr>
            <a:spLocks noGrp="1"/>
          </p:cNvSpPr>
          <p:nvPr>
            <p:ph type="ctrTitle"/>
          </p:nvPr>
        </p:nvSpPr>
        <p:spPr>
          <a:xfrm>
            <a:off x="515938" y="332656"/>
            <a:ext cx="8112125" cy="2212975"/>
          </a:xfrm>
        </p:spPr>
        <p:txBody>
          <a:bodyPr anchor="ctr"/>
          <a:lstStyle/>
          <a:p>
            <a:pPr algn="ctr"/>
            <a:r>
              <a:rPr lang="en-US" altLang="en-US" sz="3600" dirty="0" smtClean="0">
                <a:solidFill>
                  <a:srgbClr val="0033CC"/>
                </a:solidFill>
                <a:effectLst/>
                <a:latin typeface="Arial" charset="0"/>
                <a:cs typeface="Arial" charset="0"/>
              </a:rPr>
              <a:t>Detour </a:t>
            </a:r>
            <a:r>
              <a:rPr lang="en-US" altLang="en-US" sz="3600" dirty="0">
                <a:solidFill>
                  <a:srgbClr val="0033CC"/>
                </a:solidFill>
                <a:effectLst/>
                <a:latin typeface="Arial" charset="0"/>
                <a:cs typeface="Arial" charset="0"/>
              </a:rPr>
              <a:t>Ahead: Overcoming Roadblocks to Educational Technology Use in College Teaching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10</a:t>
            </a:fld>
            <a:endParaRPr lang="fr-FR" altLang="fr-FR" dirty="0"/>
          </a:p>
        </p:txBody>
      </p:sp>
      <p:pic>
        <p:nvPicPr>
          <p:cNvPr id="5" name="Picture 4" descr="Moodle logo. Copyright is https://play.google.com/store/apps/details?id=com.moodle.moodlemobi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63" y="3391781"/>
            <a:ext cx="1860798" cy="1860798"/>
          </a:xfrm>
          <a:prstGeom prst="rect">
            <a:avLst/>
          </a:prstGeom>
        </p:spPr>
      </p:pic>
      <p:pic>
        <p:nvPicPr>
          <p:cNvPr id="6" name="Picture 5" descr="Omnivox logo. Copyright is https://play.google.com/store/apps/details?id=com.skytech.omnivoxmobi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278" y="3134903"/>
            <a:ext cx="2038548" cy="2576962"/>
          </a:xfrm>
          <a:prstGeom prst="rect">
            <a:avLst/>
          </a:prstGeom>
        </p:spPr>
      </p:pic>
      <p:sp>
        <p:nvSpPr>
          <p:cNvPr id="7" name="TextBox 6"/>
          <p:cNvSpPr txBox="1"/>
          <p:nvPr/>
        </p:nvSpPr>
        <p:spPr>
          <a:xfrm>
            <a:off x="665465" y="5430588"/>
            <a:ext cx="2664296" cy="630942"/>
          </a:xfrm>
          <a:prstGeom prst="rect">
            <a:avLst/>
          </a:prstGeom>
          <a:noFill/>
        </p:spPr>
        <p:txBody>
          <a:bodyPr wrap="square" rtlCol="0">
            <a:spAutoFit/>
          </a:bodyPr>
          <a:lstStyle/>
          <a:p>
            <a:r>
              <a:rPr lang="en-US" sz="1100" dirty="0">
                <a:hlinkClick r:id="rId4"/>
              </a:rPr>
              <a:t>https://download.moodle.org/mobile</a:t>
            </a:r>
            <a:r>
              <a:rPr lang="en-US" sz="1100" dirty="0" smtClean="0">
                <a:hlinkClick r:id="rId4"/>
              </a:rPr>
              <a:t>/</a:t>
            </a:r>
            <a:endParaRPr lang="en-US" sz="1100" dirty="0" smtClean="0"/>
          </a:p>
          <a:p>
            <a:endParaRPr lang="en-US" dirty="0"/>
          </a:p>
        </p:txBody>
      </p:sp>
      <p:sp>
        <p:nvSpPr>
          <p:cNvPr id="8" name="TextBox 7"/>
          <p:cNvSpPr txBox="1"/>
          <p:nvPr/>
        </p:nvSpPr>
        <p:spPr>
          <a:xfrm>
            <a:off x="5885826" y="4824984"/>
            <a:ext cx="3024336" cy="430887"/>
          </a:xfrm>
          <a:prstGeom prst="rect">
            <a:avLst/>
          </a:prstGeom>
          <a:noFill/>
        </p:spPr>
        <p:txBody>
          <a:bodyPr wrap="square" rtlCol="0">
            <a:spAutoFit/>
          </a:bodyPr>
          <a:lstStyle/>
          <a:p>
            <a:r>
              <a:rPr lang="en-US" sz="1100" dirty="0">
                <a:hlinkClick r:id="rId5"/>
              </a:rPr>
              <a:t>https://</a:t>
            </a:r>
            <a:r>
              <a:rPr lang="en-US" sz="1100" dirty="0" smtClean="0">
                <a:hlinkClick r:id="rId5"/>
              </a:rPr>
              <a:t>itunes.apple.com/ca/app/omnivox-mobile/id721913649?mt=8</a:t>
            </a:r>
            <a:endParaRPr lang="en-US" sz="1100" dirty="0" smtClean="0"/>
          </a:p>
        </p:txBody>
      </p:sp>
      <p:sp>
        <p:nvSpPr>
          <p:cNvPr id="9" name="TextBox 8"/>
          <p:cNvSpPr txBox="1"/>
          <p:nvPr/>
        </p:nvSpPr>
        <p:spPr>
          <a:xfrm>
            <a:off x="5862454" y="3938636"/>
            <a:ext cx="2675337" cy="969496"/>
          </a:xfrm>
          <a:prstGeom prst="rect">
            <a:avLst/>
          </a:prstGeom>
          <a:noFill/>
        </p:spPr>
        <p:txBody>
          <a:bodyPr wrap="square" rtlCol="0">
            <a:spAutoFit/>
          </a:bodyPr>
          <a:lstStyle/>
          <a:p>
            <a:r>
              <a:rPr lang="en-US" sz="1100" dirty="0">
                <a:hlinkClick r:id="rId6"/>
              </a:rPr>
              <a:t>https://</a:t>
            </a:r>
            <a:r>
              <a:rPr lang="en-US" sz="1100" dirty="0" smtClean="0">
                <a:hlinkClick r:id="rId6"/>
              </a:rPr>
              <a:t>play.google.com/store/apps/details?id=com.skytech.omnivoxmobile&amp;hl=en</a:t>
            </a:r>
            <a:endParaRPr lang="en-US" sz="1100" dirty="0" smtClean="0"/>
          </a:p>
          <a:p>
            <a:endParaRPr lang="en-US" dirty="0"/>
          </a:p>
        </p:txBody>
      </p:sp>
      <p:sp>
        <p:nvSpPr>
          <p:cNvPr id="3" name="Content Placeholder 2"/>
          <p:cNvSpPr>
            <a:spLocks noGrp="1"/>
          </p:cNvSpPr>
          <p:nvPr>
            <p:ph sz="quarter" idx="1"/>
          </p:nvPr>
        </p:nvSpPr>
        <p:spPr>
          <a:xfrm>
            <a:off x="457200" y="1257573"/>
            <a:ext cx="8229600" cy="4888200"/>
          </a:xfrm>
        </p:spPr>
        <p:txBody>
          <a:bodyPr/>
          <a:lstStyle/>
          <a:p>
            <a:pPr algn="just"/>
            <a:r>
              <a:rPr lang="pt-BR" dirty="0" smtClean="0"/>
              <a:t>Use the online </a:t>
            </a:r>
            <a:r>
              <a:rPr lang="pt-BR" dirty="0" err="1" smtClean="0"/>
              <a:t>app</a:t>
            </a:r>
            <a:r>
              <a:rPr lang="pt-BR" dirty="0" smtClean="0"/>
              <a:t> (iOS/</a:t>
            </a:r>
            <a:r>
              <a:rPr lang="pt-BR" dirty="0" err="1" smtClean="0"/>
              <a:t>Android</a:t>
            </a:r>
            <a:r>
              <a:rPr lang="pt-BR" dirty="0" smtClean="0"/>
              <a:t>) (smartphone/</a:t>
            </a:r>
            <a:r>
              <a:rPr lang="pt-BR" dirty="0" err="1" smtClean="0"/>
              <a:t>tablet</a:t>
            </a:r>
            <a:r>
              <a:rPr lang="pt-BR" dirty="0" smtClean="0"/>
              <a:t>)  for either </a:t>
            </a:r>
            <a:r>
              <a:rPr lang="pt-BR" b="1" dirty="0" smtClean="0"/>
              <a:t>Lea</a:t>
            </a:r>
            <a:r>
              <a:rPr lang="pt-BR" dirty="0" smtClean="0"/>
              <a:t> or </a:t>
            </a:r>
            <a:r>
              <a:rPr lang="pt-BR" b="1" dirty="0" smtClean="0"/>
              <a:t>Moodle</a:t>
            </a:r>
            <a:r>
              <a:rPr lang="pt-BR" dirty="0" smtClean="0"/>
              <a:t> to take the attendance.</a:t>
            </a:r>
          </a:p>
          <a:p>
            <a:pPr marL="0" indent="0">
              <a:buNone/>
            </a:pPr>
            <a:endParaRPr lang="en-US" dirty="0"/>
          </a:p>
        </p:txBody>
      </p:sp>
      <p:sp>
        <p:nvSpPr>
          <p:cNvPr id="2" name="Title 1"/>
          <p:cNvSpPr>
            <a:spLocks noGrp="1"/>
          </p:cNvSpPr>
          <p:nvPr>
            <p:ph type="title"/>
          </p:nvPr>
        </p:nvSpPr>
        <p:spPr>
          <a:xfrm>
            <a:off x="457200" y="188640"/>
            <a:ext cx="8229600" cy="684213"/>
          </a:xfrm>
        </p:spPr>
        <p:txBody>
          <a:bodyPr/>
          <a:lstStyle/>
          <a:p>
            <a:r>
              <a:rPr lang="en-US" dirty="0" smtClean="0"/>
              <a:t>#10: Possible Solutions</a:t>
            </a:r>
            <a:endParaRPr lang="en-US" dirty="0"/>
          </a:p>
        </p:txBody>
      </p:sp>
    </p:spTree>
    <p:extLst>
      <p:ext uri="{BB962C8B-B14F-4D97-AF65-F5344CB8AC3E}">
        <p14:creationId xmlns:p14="http://schemas.microsoft.com/office/powerpoint/2010/main" val="190477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11</a:t>
            </a:fld>
            <a:endParaRPr lang="fr-FR" altLang="fr-FR" dirty="0"/>
          </a:p>
        </p:txBody>
      </p:sp>
      <p:sp>
        <p:nvSpPr>
          <p:cNvPr id="3" name="Content Placeholder 2"/>
          <p:cNvSpPr>
            <a:spLocks noGrp="1"/>
          </p:cNvSpPr>
          <p:nvPr>
            <p:ph sz="quarter" idx="1"/>
          </p:nvPr>
        </p:nvSpPr>
        <p:spPr>
          <a:xfrm>
            <a:off x="457200" y="1340768"/>
            <a:ext cx="8229600" cy="4104456"/>
          </a:xfrm>
        </p:spPr>
        <p:txBody>
          <a:bodyPr/>
          <a:lstStyle/>
          <a:p>
            <a:pPr>
              <a:spcBef>
                <a:spcPts val="800"/>
              </a:spcBef>
              <a:spcAft>
                <a:spcPts val="800"/>
              </a:spcAft>
            </a:pPr>
            <a:r>
              <a:rPr lang="en-US" dirty="0" smtClean="0"/>
              <a:t>Professors used – 17%</a:t>
            </a:r>
          </a:p>
          <a:p>
            <a:pPr>
              <a:spcBef>
                <a:spcPts val="800"/>
              </a:spcBef>
              <a:spcAft>
                <a:spcPts val="800"/>
              </a:spcAft>
            </a:pPr>
            <a:r>
              <a:rPr lang="en-US" dirty="0"/>
              <a:t>Worked well for students </a:t>
            </a:r>
            <a:r>
              <a:rPr lang="en-US" dirty="0" smtClean="0"/>
              <a:t>– 73%</a:t>
            </a:r>
          </a:p>
          <a:p>
            <a:pPr>
              <a:spcBef>
                <a:spcPts val="800"/>
              </a:spcBef>
              <a:spcAft>
                <a:spcPts val="800"/>
              </a:spcAft>
            </a:pPr>
            <a:r>
              <a:rPr lang="en-US" dirty="0" smtClean="0"/>
              <a:t>Comments</a:t>
            </a:r>
          </a:p>
          <a:p>
            <a:pPr lvl="1">
              <a:spcBef>
                <a:spcPts val="800"/>
              </a:spcBef>
              <a:spcAft>
                <a:spcPts val="800"/>
              </a:spcAft>
            </a:pPr>
            <a:r>
              <a:rPr lang="en-US" dirty="0" smtClean="0"/>
              <a:t>Professors</a:t>
            </a:r>
          </a:p>
          <a:p>
            <a:pPr lvl="2">
              <a:spcBef>
                <a:spcPts val="800"/>
              </a:spcBef>
              <a:spcAft>
                <a:spcPts val="800"/>
              </a:spcAft>
            </a:pPr>
            <a:r>
              <a:rPr lang="en-US" dirty="0" smtClean="0"/>
              <a:t>Inconvenient to pick up and return</a:t>
            </a:r>
          </a:p>
          <a:p>
            <a:pPr lvl="2">
              <a:spcBef>
                <a:spcPts val="800"/>
              </a:spcBef>
              <a:spcAft>
                <a:spcPts val="800"/>
              </a:spcAft>
            </a:pPr>
            <a:r>
              <a:rPr lang="en-US" dirty="0" smtClean="0"/>
              <a:t>Sometimes they do not work</a:t>
            </a:r>
          </a:p>
          <a:p>
            <a:pPr lvl="2">
              <a:spcBef>
                <a:spcPts val="800"/>
              </a:spcBef>
              <a:spcAft>
                <a:spcPts val="800"/>
              </a:spcAft>
            </a:pPr>
            <a:r>
              <a:rPr lang="en-US" dirty="0" smtClean="0"/>
              <a:t>Despite this, on faculty wish list</a:t>
            </a:r>
            <a:endParaRPr lang="en-US" dirty="0"/>
          </a:p>
        </p:txBody>
      </p:sp>
      <p:sp>
        <p:nvSpPr>
          <p:cNvPr id="2" name="Title 1"/>
          <p:cNvSpPr>
            <a:spLocks noGrp="1"/>
          </p:cNvSpPr>
          <p:nvPr>
            <p:ph type="title"/>
          </p:nvPr>
        </p:nvSpPr>
        <p:spPr>
          <a:xfrm>
            <a:off x="457200" y="188640"/>
            <a:ext cx="8229600" cy="684213"/>
          </a:xfrm>
        </p:spPr>
        <p:txBody>
          <a:bodyPr/>
          <a:lstStyle/>
          <a:p>
            <a:r>
              <a:rPr lang="en-US" dirty="0" smtClean="0"/>
              <a:t>#9 : Use of Clickers</a:t>
            </a:r>
            <a:endParaRPr lang="en-US" dirty="0"/>
          </a:p>
        </p:txBody>
      </p:sp>
    </p:spTree>
    <p:extLst>
      <p:ext uri="{BB962C8B-B14F-4D97-AF65-F5344CB8AC3E}">
        <p14:creationId xmlns:p14="http://schemas.microsoft.com/office/powerpoint/2010/main" val="341710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12</a:t>
            </a:fld>
            <a:endParaRPr lang="fr-FR" altLang="fr-FR" dirty="0"/>
          </a:p>
        </p:txBody>
      </p:sp>
      <p:pic>
        <p:nvPicPr>
          <p:cNvPr id="8" name="Picture 7" descr="Picture of how Poll Everywhere works on a cell phone. There is oone question on the screen with 4 answer selections presented below the question that the student can select. Copyright is https://the12apps.wordpress.com/2015/12/11/9-poll-everywhe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602" y="3677659"/>
            <a:ext cx="3350146" cy="2233431"/>
          </a:xfrm>
          <a:prstGeom prst="rect">
            <a:avLst/>
          </a:prstGeom>
        </p:spPr>
      </p:pic>
      <p:pic>
        <p:nvPicPr>
          <p:cNvPr id="9" name="Picture 8" descr="Poll Everywhere logo. Copyright is https://the12apps.wordpress.com/2015/12/11/9-poll-everyw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51" y="3645024"/>
            <a:ext cx="3594100" cy="2298700"/>
          </a:xfrm>
          <a:prstGeom prst="rect">
            <a:avLst/>
          </a:prstGeom>
        </p:spPr>
      </p:pic>
      <p:sp>
        <p:nvSpPr>
          <p:cNvPr id="7" name="TextBox 6" descr="Poll Everywhere logo. Copyright is https://the12apps.wordpress.com/2015/12/11/9-poll-everywhere/"/>
          <p:cNvSpPr txBox="1"/>
          <p:nvPr/>
        </p:nvSpPr>
        <p:spPr>
          <a:xfrm>
            <a:off x="557554" y="1226780"/>
            <a:ext cx="8028892" cy="1846659"/>
          </a:xfrm>
          <a:prstGeom prst="rect">
            <a:avLst/>
          </a:prstGeom>
          <a:noFill/>
        </p:spPr>
        <p:txBody>
          <a:bodyPr wrap="square" rtlCol="0">
            <a:spAutoFit/>
          </a:bodyPr>
          <a:lstStyle/>
          <a:p>
            <a:pPr marL="571500" indent="-571500">
              <a:spcBef>
                <a:spcPts val="600"/>
              </a:spcBef>
              <a:spcAft>
                <a:spcPts val="6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Use an online (web-based) clicker solution, like Poll Everywhere:</a:t>
            </a:r>
          </a:p>
          <a:p>
            <a:pPr marL="1028700" lvl="1" indent="-571500">
              <a:spcBef>
                <a:spcPts val="600"/>
              </a:spcBef>
              <a:spcAft>
                <a:spcPts val="600"/>
              </a:spcAft>
              <a:buClr>
                <a:srgbClr val="3333FF"/>
              </a:buClr>
              <a:buSzPct val="110000"/>
              <a:buFont typeface="Arial" panose="020B0604020202020204" pitchFamily="34" charset="0"/>
              <a:buChar char="•"/>
            </a:pPr>
            <a:r>
              <a:rPr lang="en-US" sz="3200" dirty="0">
                <a:hlinkClick r:id="rId4"/>
              </a:rPr>
              <a:t>https://</a:t>
            </a:r>
            <a:r>
              <a:rPr lang="en-US" sz="3200" dirty="0" smtClean="0">
                <a:hlinkClick r:id="rId4"/>
              </a:rPr>
              <a:t>www.polleverywhere.com/</a:t>
            </a:r>
            <a:r>
              <a:rPr lang="en-US" dirty="0" smtClean="0"/>
              <a:t>  </a:t>
            </a:r>
            <a:endParaRPr lang="en-US" dirty="0"/>
          </a:p>
        </p:txBody>
      </p:sp>
      <p:sp>
        <p:nvSpPr>
          <p:cNvPr id="2" name="Title 1"/>
          <p:cNvSpPr>
            <a:spLocks noGrp="1"/>
          </p:cNvSpPr>
          <p:nvPr>
            <p:ph type="title"/>
          </p:nvPr>
        </p:nvSpPr>
        <p:spPr>
          <a:xfrm>
            <a:off x="457200" y="260648"/>
            <a:ext cx="8229600" cy="684213"/>
          </a:xfrm>
        </p:spPr>
        <p:txBody>
          <a:bodyPr/>
          <a:lstStyle/>
          <a:p>
            <a:r>
              <a:rPr lang="en-US" dirty="0" smtClean="0"/>
              <a:t>#9 : Possible Solutions</a:t>
            </a:r>
            <a:endParaRPr lang="en-US" dirty="0"/>
          </a:p>
        </p:txBody>
      </p:sp>
    </p:spTree>
    <p:extLst>
      <p:ext uri="{BB962C8B-B14F-4D97-AF65-F5344CB8AC3E}">
        <p14:creationId xmlns:p14="http://schemas.microsoft.com/office/powerpoint/2010/main" val="301666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13</a:t>
            </a:fld>
            <a:endParaRPr lang="fr-FR" altLang="fr-FR" dirty="0"/>
          </a:p>
        </p:txBody>
      </p:sp>
      <p:sp>
        <p:nvSpPr>
          <p:cNvPr id="3" name="Content Placeholder 2"/>
          <p:cNvSpPr>
            <a:spLocks noGrp="1"/>
          </p:cNvSpPr>
          <p:nvPr>
            <p:ph sz="quarter" idx="1"/>
          </p:nvPr>
        </p:nvSpPr>
        <p:spPr>
          <a:xfrm>
            <a:off x="457200" y="1124744"/>
            <a:ext cx="8229600" cy="4608512"/>
          </a:xfrm>
        </p:spPr>
        <p:txBody>
          <a:bodyPr/>
          <a:lstStyle/>
          <a:p>
            <a:pPr>
              <a:spcBef>
                <a:spcPts val="700"/>
              </a:spcBef>
              <a:spcAft>
                <a:spcPts val="700"/>
              </a:spcAft>
            </a:pPr>
            <a:r>
              <a:rPr lang="en-US" dirty="0"/>
              <a:t>Professors used </a:t>
            </a:r>
            <a:r>
              <a:rPr lang="en-US" dirty="0" smtClean="0"/>
              <a:t>– 24%</a:t>
            </a:r>
          </a:p>
          <a:p>
            <a:pPr>
              <a:spcBef>
                <a:spcPts val="700"/>
              </a:spcBef>
              <a:spcAft>
                <a:spcPts val="700"/>
              </a:spcAft>
            </a:pPr>
            <a:r>
              <a:rPr lang="en-US" dirty="0"/>
              <a:t>Worked well for students </a:t>
            </a:r>
            <a:r>
              <a:rPr lang="en-US" dirty="0" smtClean="0"/>
              <a:t>– 78%</a:t>
            </a:r>
          </a:p>
          <a:p>
            <a:pPr>
              <a:spcBef>
                <a:spcPts val="700"/>
              </a:spcBef>
              <a:spcAft>
                <a:spcPts val="700"/>
              </a:spcAft>
            </a:pPr>
            <a:r>
              <a:rPr lang="en-US" dirty="0" smtClean="0"/>
              <a:t>Comments </a:t>
            </a:r>
          </a:p>
          <a:p>
            <a:pPr lvl="1">
              <a:spcBef>
                <a:spcPts val="700"/>
              </a:spcBef>
              <a:spcAft>
                <a:spcPts val="700"/>
              </a:spcAft>
            </a:pPr>
            <a:r>
              <a:rPr lang="en-US" dirty="0" smtClean="0"/>
              <a:t>Professors</a:t>
            </a:r>
          </a:p>
          <a:p>
            <a:pPr lvl="2">
              <a:spcBef>
                <a:spcPts val="700"/>
              </a:spcBef>
              <a:spcAft>
                <a:spcPts val="700"/>
              </a:spcAft>
            </a:pPr>
            <a:r>
              <a:rPr lang="en-US" dirty="0" smtClean="0"/>
              <a:t>On faculty wish list (not readily available)</a:t>
            </a:r>
          </a:p>
          <a:p>
            <a:pPr lvl="2">
              <a:spcBef>
                <a:spcPts val="700"/>
              </a:spcBef>
              <a:spcAft>
                <a:spcPts val="700"/>
              </a:spcAft>
            </a:pPr>
            <a:r>
              <a:rPr lang="en-US" dirty="0" smtClean="0"/>
              <a:t>Lack of knowledge about how to use</a:t>
            </a:r>
          </a:p>
          <a:p>
            <a:pPr lvl="1">
              <a:spcBef>
                <a:spcPts val="700"/>
              </a:spcBef>
              <a:spcAft>
                <a:spcPts val="700"/>
              </a:spcAft>
            </a:pPr>
            <a:r>
              <a:rPr lang="en-US" dirty="0" smtClean="0"/>
              <a:t>Students</a:t>
            </a:r>
          </a:p>
          <a:p>
            <a:pPr lvl="2">
              <a:spcBef>
                <a:spcPts val="700"/>
              </a:spcBef>
              <a:spcAft>
                <a:spcPts val="700"/>
              </a:spcAft>
            </a:pPr>
            <a:r>
              <a:rPr lang="en-US" dirty="0" smtClean="0"/>
              <a:t>Still want conventional course notes</a:t>
            </a:r>
          </a:p>
          <a:p>
            <a:endParaRPr lang="en-US" dirty="0" smtClean="0"/>
          </a:p>
          <a:p>
            <a:endParaRPr lang="en-US" dirty="0"/>
          </a:p>
        </p:txBody>
      </p:sp>
      <p:sp>
        <p:nvSpPr>
          <p:cNvPr id="2" name="Title 1"/>
          <p:cNvSpPr>
            <a:spLocks noGrp="1"/>
          </p:cNvSpPr>
          <p:nvPr>
            <p:ph type="title"/>
          </p:nvPr>
        </p:nvSpPr>
        <p:spPr>
          <a:xfrm>
            <a:off x="457200" y="260648"/>
            <a:ext cx="8229600" cy="684213"/>
          </a:xfrm>
        </p:spPr>
        <p:txBody>
          <a:bodyPr/>
          <a:lstStyle/>
          <a:p>
            <a:r>
              <a:rPr lang="en-US" dirty="0" smtClean="0"/>
              <a:t>#8 : Use of Smart Board</a:t>
            </a:r>
            <a:endParaRPr lang="en-US" dirty="0"/>
          </a:p>
        </p:txBody>
      </p:sp>
    </p:spTree>
    <p:extLst>
      <p:ext uri="{BB962C8B-B14F-4D97-AF65-F5344CB8AC3E}">
        <p14:creationId xmlns:p14="http://schemas.microsoft.com/office/powerpoint/2010/main" val="2854669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14</a:t>
            </a:fld>
            <a:endParaRPr lang="fr-FR" altLang="fr-FR" dirty="0"/>
          </a:p>
        </p:txBody>
      </p:sp>
      <p:sp>
        <p:nvSpPr>
          <p:cNvPr id="5" name="TextBox 4"/>
          <p:cNvSpPr txBox="1"/>
          <p:nvPr/>
        </p:nvSpPr>
        <p:spPr>
          <a:xfrm>
            <a:off x="454943" y="1340768"/>
            <a:ext cx="8234114" cy="4801314"/>
          </a:xfrm>
          <a:prstGeom prst="rect">
            <a:avLst/>
          </a:prstGeom>
          <a:noFill/>
        </p:spPr>
        <p:txBody>
          <a:bodyPr wrap="square" rtlCol="0">
            <a:spAutoFit/>
          </a:bodyPr>
          <a:lstStyle/>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Creation of an Active Learning Community of Practice</a:t>
            </a:r>
            <a:endParaRPr lang="pt-BR" sz="3600" dirty="0">
              <a:solidFill>
                <a:srgbClr val="002060"/>
              </a:solidFill>
              <a:latin typeface="Arial" panose="020B0604020202020204" pitchFamily="34" charset="0"/>
              <a:cs typeface="Arial" panose="020B0604020202020204" pitchFamily="34" charset="0"/>
            </a:endParaRPr>
          </a:p>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Sharing best practices</a:t>
            </a:r>
            <a:endParaRPr lang="pt-BR" sz="3600" dirty="0">
              <a:solidFill>
                <a:srgbClr val="002060"/>
              </a:solidFill>
              <a:latin typeface="Arial" panose="020B0604020202020204" pitchFamily="34" charset="0"/>
              <a:cs typeface="Arial" panose="020B0604020202020204" pitchFamily="34" charset="0"/>
            </a:endParaRPr>
          </a:p>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Training</a:t>
            </a:r>
            <a:endParaRPr lang="pt-BR" sz="3600" dirty="0">
              <a:solidFill>
                <a:srgbClr val="002060"/>
              </a:solidFill>
              <a:latin typeface="Arial" panose="020B0604020202020204" pitchFamily="34" charset="0"/>
              <a:cs typeface="Arial" panose="020B0604020202020204" pitchFamily="34" charset="0"/>
            </a:endParaRPr>
          </a:p>
          <a:p>
            <a:pPr marL="342900" indent="-342900">
              <a:spcBef>
                <a:spcPts val="1800"/>
              </a:spcBef>
              <a:spcAft>
                <a:spcPts val="1800"/>
              </a:spcAft>
              <a:buClr>
                <a:srgbClr val="3333FF"/>
              </a:buClr>
              <a:buSzPct val="110000"/>
              <a:buFont typeface="Arial" panose="020B0604020202020204" pitchFamily="34" charset="0"/>
              <a:buChar char="•"/>
            </a:pPr>
            <a:r>
              <a:rPr lang="en-US" sz="3600" dirty="0" smtClean="0">
                <a:solidFill>
                  <a:srgbClr val="002060"/>
                </a:solidFill>
                <a:latin typeface="Arial" panose="020B0604020202020204" pitchFamily="34" charset="0"/>
                <a:cs typeface="Arial" panose="020B0604020202020204" pitchFamily="34" charset="0"/>
              </a:rPr>
              <a:t>Keep</a:t>
            </a:r>
            <a:r>
              <a:rPr lang="pt-BR" sz="3600" dirty="0" smtClean="0">
                <a:solidFill>
                  <a:srgbClr val="002060"/>
                </a:solidFill>
                <a:latin typeface="Arial" panose="020B0604020202020204" pitchFamily="34" charset="0"/>
                <a:cs typeface="Arial" panose="020B0604020202020204" pitchFamily="34" charset="0"/>
              </a:rPr>
              <a:t> class notes on a LMS (Moodle/Lea) or send them via email  </a:t>
            </a:r>
            <a:endParaRPr lang="en-US" sz="36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188640"/>
            <a:ext cx="8229600" cy="684213"/>
          </a:xfrm>
        </p:spPr>
        <p:txBody>
          <a:bodyPr/>
          <a:lstStyle/>
          <a:p>
            <a:r>
              <a:rPr lang="en-US" dirty="0" smtClean="0"/>
              <a:t>#8: Possible Solutions</a:t>
            </a:r>
            <a:endParaRPr lang="en-US" dirty="0"/>
          </a:p>
        </p:txBody>
      </p:sp>
    </p:spTree>
    <p:extLst>
      <p:ext uri="{BB962C8B-B14F-4D97-AF65-F5344CB8AC3E}">
        <p14:creationId xmlns:p14="http://schemas.microsoft.com/office/powerpoint/2010/main" val="11645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15</a:t>
            </a:fld>
            <a:endParaRPr lang="fr-FR" altLang="fr-FR" dirty="0"/>
          </a:p>
        </p:txBody>
      </p:sp>
      <p:pic>
        <p:nvPicPr>
          <p:cNvPr id="5" name="Picture 2" descr="Girl sitting at a computer in which the monitor says &quot;take your test here&quot;. Copyright is http://www.echalk.in/library_management.php" title="Taking test on a computer"/>
          <p:cNvPicPr>
            <a:picLocks noChangeAspect="1" noChangeArrowheads="1"/>
          </p:cNvPicPr>
          <p:nvPr/>
        </p:nvPicPr>
        <p:blipFill>
          <a:blip r:embed="rId2" cstate="print">
            <a:clrChange>
              <a:clrFrom>
                <a:srgbClr val="FEFEFE"/>
              </a:clrFrom>
              <a:clrTo>
                <a:srgbClr val="FEFEFE">
                  <a:alpha val="0"/>
                </a:srgbClr>
              </a:clrTo>
            </a:clrChange>
            <a:lum contrast="20000"/>
          </a:blip>
          <a:srcRect/>
          <a:stretch>
            <a:fillRect/>
          </a:stretch>
        </p:blipFill>
        <p:spPr bwMode="auto">
          <a:xfrm>
            <a:off x="7092280" y="4509120"/>
            <a:ext cx="1524701" cy="1651301"/>
          </a:xfrm>
          <a:prstGeom prst="rect">
            <a:avLst/>
          </a:prstGeom>
          <a:noFill/>
          <a:ln w="9525">
            <a:noFill/>
            <a:miter lim="800000"/>
            <a:headEnd/>
            <a:tailEnd/>
          </a:ln>
        </p:spPr>
      </p:pic>
      <p:sp>
        <p:nvSpPr>
          <p:cNvPr id="3" name="Content Placeholder 2"/>
          <p:cNvSpPr>
            <a:spLocks noGrp="1"/>
          </p:cNvSpPr>
          <p:nvPr>
            <p:ph sz="quarter" idx="1"/>
          </p:nvPr>
        </p:nvSpPr>
        <p:spPr>
          <a:xfrm>
            <a:off x="457200" y="1556792"/>
            <a:ext cx="8229600" cy="4320480"/>
          </a:xfrm>
        </p:spPr>
        <p:txBody>
          <a:bodyPr/>
          <a:lstStyle/>
          <a:p>
            <a:pPr>
              <a:spcBef>
                <a:spcPts val="800"/>
              </a:spcBef>
              <a:spcAft>
                <a:spcPts val="800"/>
              </a:spcAft>
            </a:pPr>
            <a:r>
              <a:rPr lang="en-US" dirty="0"/>
              <a:t>Professors used </a:t>
            </a:r>
            <a:r>
              <a:rPr lang="en-US" dirty="0" smtClean="0"/>
              <a:t>– 39% </a:t>
            </a:r>
          </a:p>
          <a:p>
            <a:pPr>
              <a:spcBef>
                <a:spcPts val="800"/>
              </a:spcBef>
              <a:spcAft>
                <a:spcPts val="800"/>
              </a:spcAft>
            </a:pPr>
            <a:r>
              <a:rPr lang="en-US" dirty="0"/>
              <a:t>Worked well for students </a:t>
            </a:r>
            <a:r>
              <a:rPr lang="en-US" dirty="0" smtClean="0"/>
              <a:t>– 89%</a:t>
            </a:r>
          </a:p>
          <a:p>
            <a:pPr>
              <a:spcBef>
                <a:spcPts val="800"/>
              </a:spcBef>
              <a:spcAft>
                <a:spcPts val="800"/>
              </a:spcAft>
            </a:pPr>
            <a:r>
              <a:rPr lang="en-US" dirty="0" smtClean="0"/>
              <a:t>Comments </a:t>
            </a:r>
          </a:p>
          <a:p>
            <a:pPr lvl="1">
              <a:spcBef>
                <a:spcPts val="800"/>
              </a:spcBef>
              <a:spcAft>
                <a:spcPts val="800"/>
              </a:spcAft>
            </a:pPr>
            <a:r>
              <a:rPr lang="en-US" dirty="0" smtClean="0"/>
              <a:t>Professors</a:t>
            </a:r>
          </a:p>
          <a:p>
            <a:pPr lvl="2">
              <a:spcBef>
                <a:spcPts val="800"/>
              </a:spcBef>
              <a:spcAft>
                <a:spcPts val="800"/>
              </a:spcAft>
            </a:pPr>
            <a:r>
              <a:rPr lang="en-US" dirty="0" smtClean="0"/>
              <a:t>Concerns about cheating</a:t>
            </a:r>
          </a:p>
          <a:p>
            <a:pPr lvl="2">
              <a:spcBef>
                <a:spcPts val="800"/>
              </a:spcBef>
              <a:spcAft>
                <a:spcPts val="800"/>
              </a:spcAft>
            </a:pPr>
            <a:r>
              <a:rPr lang="en-US" dirty="0" smtClean="0"/>
              <a:t>Extended time accommodations</a:t>
            </a:r>
          </a:p>
          <a:p>
            <a:pPr marL="0" indent="0">
              <a:buNone/>
            </a:pPr>
            <a:endParaRPr lang="en-US" dirty="0"/>
          </a:p>
        </p:txBody>
      </p:sp>
      <p:sp>
        <p:nvSpPr>
          <p:cNvPr id="2" name="Title 1"/>
          <p:cNvSpPr>
            <a:spLocks noGrp="1"/>
          </p:cNvSpPr>
          <p:nvPr>
            <p:ph type="title"/>
          </p:nvPr>
        </p:nvSpPr>
        <p:spPr/>
        <p:txBody>
          <a:bodyPr/>
          <a:lstStyle/>
          <a:p>
            <a:r>
              <a:rPr lang="en-US" dirty="0" smtClean="0"/>
              <a:t>#7: Online Testing</a:t>
            </a:r>
            <a:endParaRPr lang="en-US" dirty="0"/>
          </a:p>
        </p:txBody>
      </p:sp>
    </p:spTree>
    <p:extLst>
      <p:ext uri="{BB962C8B-B14F-4D97-AF65-F5344CB8AC3E}">
        <p14:creationId xmlns:p14="http://schemas.microsoft.com/office/powerpoint/2010/main" val="157563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16</a:t>
            </a:fld>
            <a:endParaRPr lang="fr-FR" altLang="fr-FR" dirty="0"/>
          </a:p>
        </p:txBody>
      </p:sp>
      <p:sp>
        <p:nvSpPr>
          <p:cNvPr id="5" name="TextBox 4"/>
          <p:cNvSpPr txBox="1"/>
          <p:nvPr/>
        </p:nvSpPr>
        <p:spPr>
          <a:xfrm>
            <a:off x="395536" y="1556792"/>
            <a:ext cx="8352928" cy="4339650"/>
          </a:xfrm>
          <a:prstGeom prst="rect">
            <a:avLst/>
          </a:prstGeom>
          <a:noFill/>
        </p:spPr>
        <p:txBody>
          <a:bodyPr wrap="square" rtlCol="0">
            <a:spAutoFit/>
          </a:bodyPr>
          <a:lstStyle/>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Use a software to block access to external websites (LanSchool)</a:t>
            </a:r>
            <a:endParaRPr lang="pt-BR" sz="3600" dirty="0">
              <a:solidFill>
                <a:srgbClr val="002060"/>
              </a:solidFill>
              <a:latin typeface="Arial" panose="020B0604020202020204" pitchFamily="34" charset="0"/>
              <a:cs typeface="Arial" panose="020B0604020202020204" pitchFamily="34" charset="0"/>
            </a:endParaRPr>
          </a:p>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Shuffle questions and choices (when using Moodle quizzes)</a:t>
            </a:r>
            <a:endParaRPr lang="pt-BR" sz="3600" dirty="0">
              <a:solidFill>
                <a:srgbClr val="002060"/>
              </a:solidFill>
              <a:latin typeface="Arial" panose="020B0604020202020204" pitchFamily="34" charset="0"/>
              <a:cs typeface="Arial" panose="020B0604020202020204" pitchFamily="34" charset="0"/>
            </a:endParaRPr>
          </a:p>
          <a:p>
            <a:pPr marL="342900" indent="-342900">
              <a:spcBef>
                <a:spcPts val="1800"/>
              </a:spcBef>
              <a:spcAft>
                <a:spcPts val="18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Check with publishers for “accessible tests” </a:t>
            </a:r>
          </a:p>
        </p:txBody>
      </p:sp>
      <p:sp>
        <p:nvSpPr>
          <p:cNvPr id="2" name="Title 1"/>
          <p:cNvSpPr>
            <a:spLocks noGrp="1"/>
          </p:cNvSpPr>
          <p:nvPr>
            <p:ph type="title"/>
          </p:nvPr>
        </p:nvSpPr>
        <p:spPr/>
        <p:txBody>
          <a:bodyPr/>
          <a:lstStyle/>
          <a:p>
            <a:r>
              <a:rPr lang="en-US" dirty="0" smtClean="0"/>
              <a:t>#7: Possible Solutions</a:t>
            </a:r>
            <a:endParaRPr lang="en-US" dirty="0"/>
          </a:p>
        </p:txBody>
      </p:sp>
    </p:spTree>
    <p:extLst>
      <p:ext uri="{BB962C8B-B14F-4D97-AF65-F5344CB8AC3E}">
        <p14:creationId xmlns:p14="http://schemas.microsoft.com/office/powerpoint/2010/main" val="32206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17</a:t>
            </a:fld>
            <a:endParaRPr lang="fr-FR" altLang="fr-FR" dirty="0"/>
          </a:p>
        </p:txBody>
      </p:sp>
      <p:sp>
        <p:nvSpPr>
          <p:cNvPr id="3" name="Content Placeholder 2"/>
          <p:cNvSpPr>
            <a:spLocks noGrp="1"/>
          </p:cNvSpPr>
          <p:nvPr>
            <p:ph sz="quarter" idx="1"/>
          </p:nvPr>
        </p:nvSpPr>
        <p:spPr>
          <a:xfrm>
            <a:off x="457200" y="1268760"/>
            <a:ext cx="8229600" cy="4888200"/>
          </a:xfrm>
        </p:spPr>
        <p:txBody>
          <a:bodyPr/>
          <a:lstStyle/>
          <a:p>
            <a:pPr>
              <a:spcAft>
                <a:spcPts val="600"/>
              </a:spcAft>
            </a:pPr>
            <a:r>
              <a:rPr lang="en-US" dirty="0"/>
              <a:t>Professors used </a:t>
            </a:r>
            <a:r>
              <a:rPr lang="en-US" dirty="0" smtClean="0"/>
              <a:t>– 99%</a:t>
            </a:r>
          </a:p>
          <a:p>
            <a:pPr>
              <a:spcAft>
                <a:spcPts val="600"/>
              </a:spcAft>
            </a:pPr>
            <a:r>
              <a:rPr lang="en-US" dirty="0"/>
              <a:t>Worked well for students </a:t>
            </a:r>
            <a:r>
              <a:rPr lang="en-US" dirty="0" smtClean="0"/>
              <a:t>– 87%</a:t>
            </a:r>
          </a:p>
          <a:p>
            <a:pPr>
              <a:spcAft>
                <a:spcPts val="600"/>
              </a:spcAft>
            </a:pPr>
            <a:r>
              <a:rPr lang="en-US" dirty="0" smtClean="0"/>
              <a:t>Comments</a:t>
            </a:r>
          </a:p>
          <a:p>
            <a:pPr lvl="1">
              <a:spcBef>
                <a:spcPts val="600"/>
              </a:spcBef>
              <a:spcAft>
                <a:spcPts val="600"/>
              </a:spcAft>
            </a:pPr>
            <a:r>
              <a:rPr lang="en-US" dirty="0" smtClean="0"/>
              <a:t>Students (Worked well BUT)</a:t>
            </a:r>
          </a:p>
          <a:p>
            <a:pPr lvl="2">
              <a:spcBef>
                <a:spcPts val="600"/>
              </a:spcBef>
              <a:spcAft>
                <a:spcPts val="600"/>
              </a:spcAft>
            </a:pPr>
            <a:r>
              <a:rPr lang="en-US" dirty="0"/>
              <a:t>Delay in </a:t>
            </a:r>
            <a:r>
              <a:rPr lang="en-US" dirty="0" smtClean="0"/>
              <a:t>response</a:t>
            </a:r>
          </a:p>
          <a:p>
            <a:pPr lvl="2">
              <a:spcBef>
                <a:spcPts val="600"/>
              </a:spcBef>
              <a:spcAft>
                <a:spcPts val="600"/>
              </a:spcAft>
            </a:pPr>
            <a:r>
              <a:rPr lang="en-US" dirty="0" smtClean="0"/>
              <a:t>Too many different means of communication</a:t>
            </a:r>
          </a:p>
          <a:p>
            <a:pPr lvl="2">
              <a:spcBef>
                <a:spcPts val="600"/>
              </a:spcBef>
              <a:spcAft>
                <a:spcPts val="600"/>
              </a:spcAft>
            </a:pPr>
            <a:r>
              <a:rPr lang="en-US" dirty="0" smtClean="0"/>
              <a:t>Too many e-mails</a:t>
            </a:r>
          </a:p>
          <a:p>
            <a:pPr lvl="2">
              <a:spcBef>
                <a:spcPts val="600"/>
              </a:spcBef>
              <a:spcAft>
                <a:spcPts val="600"/>
              </a:spcAft>
            </a:pPr>
            <a:r>
              <a:rPr lang="en-US" dirty="0" smtClean="0"/>
              <a:t>Large files difficult to send</a:t>
            </a:r>
          </a:p>
          <a:p>
            <a:pPr marL="593725" lvl="2" indent="0">
              <a:buNone/>
            </a:pPr>
            <a:endParaRPr lang="en-US" dirty="0" smtClean="0"/>
          </a:p>
          <a:p>
            <a:pPr lvl="3"/>
            <a:endParaRPr lang="en-US" dirty="0" smtClean="0"/>
          </a:p>
          <a:p>
            <a:endParaRPr lang="en-US" dirty="0"/>
          </a:p>
        </p:txBody>
      </p:sp>
      <p:sp>
        <p:nvSpPr>
          <p:cNvPr id="2" name="Title 1"/>
          <p:cNvSpPr>
            <a:spLocks noGrp="1"/>
          </p:cNvSpPr>
          <p:nvPr>
            <p:ph type="title"/>
          </p:nvPr>
        </p:nvSpPr>
        <p:spPr>
          <a:xfrm>
            <a:off x="457200" y="260648"/>
            <a:ext cx="8229600" cy="684213"/>
          </a:xfrm>
        </p:spPr>
        <p:txBody>
          <a:bodyPr/>
          <a:lstStyle/>
          <a:p>
            <a:r>
              <a:rPr lang="en-US" dirty="0" smtClean="0"/>
              <a:t>#6A: Use of E-mail </a:t>
            </a:r>
            <a:endParaRPr lang="en-US" dirty="0"/>
          </a:p>
        </p:txBody>
      </p:sp>
    </p:spTree>
    <p:extLst>
      <p:ext uri="{BB962C8B-B14F-4D97-AF65-F5344CB8AC3E}">
        <p14:creationId xmlns:p14="http://schemas.microsoft.com/office/powerpoint/2010/main" val="294785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18</a:t>
            </a:fld>
            <a:endParaRPr lang="fr-FR" altLang="fr-FR" dirty="0"/>
          </a:p>
        </p:txBody>
      </p:sp>
      <p:pic>
        <p:nvPicPr>
          <p:cNvPr id="8" name="Picture 7" descr="OneDrive logo. Copyright is https://www.maketecheasier.com/sync-onedrive-linu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251" y="4857460"/>
            <a:ext cx="2444482" cy="1047635"/>
          </a:xfrm>
          <a:prstGeom prst="rect">
            <a:avLst/>
          </a:prstGeom>
        </p:spPr>
      </p:pic>
      <p:pic>
        <p:nvPicPr>
          <p:cNvPr id="7" name="Picture 6" descr="Dropbox logo. Copyright is http://www.minterest.org/why-drop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639" y="5048869"/>
            <a:ext cx="2443345" cy="664817"/>
          </a:xfrm>
          <a:prstGeom prst="rect">
            <a:avLst/>
          </a:prstGeom>
        </p:spPr>
      </p:pic>
      <p:pic>
        <p:nvPicPr>
          <p:cNvPr id="6" name="Picture 5" descr="Image of a cell phone with Messanger written beside it, with free texting from Facebook written below it. Copyright is http://innovation-village.com/facebook-messeng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67" y="4509120"/>
            <a:ext cx="2327105" cy="1744314"/>
          </a:xfrm>
          <a:prstGeom prst="rect">
            <a:avLst/>
          </a:prstGeom>
        </p:spPr>
      </p:pic>
      <p:sp>
        <p:nvSpPr>
          <p:cNvPr id="5" name="TextBox 4"/>
          <p:cNvSpPr txBox="1"/>
          <p:nvPr/>
        </p:nvSpPr>
        <p:spPr>
          <a:xfrm>
            <a:off x="570384" y="1215444"/>
            <a:ext cx="8322096" cy="3354765"/>
          </a:xfrm>
          <a:prstGeom prst="rect">
            <a:avLst/>
          </a:prstGeom>
          <a:noFill/>
        </p:spPr>
        <p:txBody>
          <a:bodyPr wrap="square" rtlCol="0">
            <a:spAutoFit/>
          </a:bodyPr>
          <a:lstStyle/>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Create a private Facebook Community for your class</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Use Messenger to communicate with students</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Large files: put them in a cloud repository (Dropbox, OneDrive) and share the link</a:t>
            </a:r>
          </a:p>
        </p:txBody>
      </p:sp>
      <p:sp>
        <p:nvSpPr>
          <p:cNvPr id="2" name="Title 1"/>
          <p:cNvSpPr>
            <a:spLocks noGrp="1"/>
          </p:cNvSpPr>
          <p:nvPr>
            <p:ph type="title"/>
          </p:nvPr>
        </p:nvSpPr>
        <p:spPr>
          <a:xfrm>
            <a:off x="457200" y="260648"/>
            <a:ext cx="8229600" cy="684213"/>
          </a:xfrm>
        </p:spPr>
        <p:txBody>
          <a:bodyPr/>
          <a:lstStyle/>
          <a:p>
            <a:r>
              <a:rPr lang="en-US" dirty="0" smtClean="0"/>
              <a:t>#6A: Possible Solutions</a:t>
            </a:r>
            <a:endParaRPr lang="en-US" dirty="0"/>
          </a:p>
        </p:txBody>
      </p:sp>
    </p:spTree>
    <p:extLst>
      <p:ext uri="{BB962C8B-B14F-4D97-AF65-F5344CB8AC3E}">
        <p14:creationId xmlns:p14="http://schemas.microsoft.com/office/powerpoint/2010/main" val="3661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19</a:t>
            </a:fld>
            <a:endParaRPr lang="fr-FR" altLang="fr-FR" dirty="0"/>
          </a:p>
        </p:txBody>
      </p:sp>
      <p:pic>
        <p:nvPicPr>
          <p:cNvPr id="5" name="Picture 4" descr="computer screen with a picture of a man with his arm stretching out for a handshake out of the screen. Copyright is http://www.myg33k.com/" title="Remote assisteance icon"/>
          <p:cNvPicPr>
            <a:picLocks noChangeAspect="1"/>
          </p:cNvPicPr>
          <p:nvPr/>
        </p:nvPicPr>
        <p:blipFill>
          <a:blip r:embed="rId2" cstate="print"/>
          <a:stretch>
            <a:fillRect/>
          </a:stretch>
        </p:blipFill>
        <p:spPr>
          <a:xfrm>
            <a:off x="7485194" y="4797152"/>
            <a:ext cx="1414264" cy="1414264"/>
          </a:xfrm>
          <a:prstGeom prst="rect">
            <a:avLst/>
          </a:prstGeom>
        </p:spPr>
      </p:pic>
      <p:sp>
        <p:nvSpPr>
          <p:cNvPr id="3" name="Content Placeholder 2"/>
          <p:cNvSpPr>
            <a:spLocks noGrp="1"/>
          </p:cNvSpPr>
          <p:nvPr>
            <p:ph sz="quarter" idx="1"/>
          </p:nvPr>
        </p:nvSpPr>
        <p:spPr>
          <a:xfrm>
            <a:off x="467544" y="1700808"/>
            <a:ext cx="8229600" cy="4032448"/>
          </a:xfrm>
        </p:spPr>
        <p:txBody>
          <a:bodyPr/>
          <a:lstStyle/>
          <a:p>
            <a:pPr>
              <a:spcBef>
                <a:spcPts val="1200"/>
              </a:spcBef>
              <a:spcAft>
                <a:spcPts val="1200"/>
              </a:spcAft>
            </a:pPr>
            <a:r>
              <a:rPr lang="en-US" dirty="0"/>
              <a:t>Professors used </a:t>
            </a:r>
            <a:r>
              <a:rPr lang="en-US" dirty="0" smtClean="0"/>
              <a:t>– 30%</a:t>
            </a:r>
          </a:p>
          <a:p>
            <a:pPr>
              <a:spcBef>
                <a:spcPts val="1200"/>
              </a:spcBef>
              <a:spcAft>
                <a:spcPts val="1200"/>
              </a:spcAft>
            </a:pPr>
            <a:r>
              <a:rPr lang="en-US" dirty="0"/>
              <a:t>Worked well for students </a:t>
            </a:r>
            <a:r>
              <a:rPr lang="en-US" dirty="0" smtClean="0"/>
              <a:t>– 86%</a:t>
            </a:r>
          </a:p>
          <a:p>
            <a:pPr>
              <a:spcBef>
                <a:spcPts val="1200"/>
              </a:spcBef>
              <a:spcAft>
                <a:spcPts val="1200"/>
              </a:spcAft>
            </a:pPr>
            <a:r>
              <a:rPr lang="en-US" dirty="0" smtClean="0"/>
              <a:t>Comments</a:t>
            </a:r>
          </a:p>
          <a:p>
            <a:pPr lvl="1">
              <a:spcBef>
                <a:spcPts val="1200"/>
              </a:spcBef>
              <a:spcAft>
                <a:spcPts val="1200"/>
              </a:spcAft>
            </a:pPr>
            <a:r>
              <a:rPr lang="en-US" dirty="0" smtClean="0"/>
              <a:t>Students</a:t>
            </a:r>
          </a:p>
          <a:p>
            <a:pPr lvl="2">
              <a:spcBef>
                <a:spcPts val="1200"/>
              </a:spcBef>
              <a:spcAft>
                <a:spcPts val="1200"/>
              </a:spcAft>
            </a:pPr>
            <a:r>
              <a:rPr lang="en-US" dirty="0" smtClean="0"/>
              <a:t>Also wanted face-to-face office hours</a:t>
            </a:r>
          </a:p>
          <a:p>
            <a:endParaRPr lang="en-US" dirty="0"/>
          </a:p>
        </p:txBody>
      </p:sp>
      <p:sp>
        <p:nvSpPr>
          <p:cNvPr id="2" name="Title 1"/>
          <p:cNvSpPr>
            <a:spLocks noGrp="1"/>
          </p:cNvSpPr>
          <p:nvPr>
            <p:ph type="title"/>
          </p:nvPr>
        </p:nvSpPr>
        <p:spPr/>
        <p:txBody>
          <a:bodyPr/>
          <a:lstStyle/>
          <a:p>
            <a:r>
              <a:rPr lang="en-US" dirty="0" smtClean="0"/>
              <a:t>#6B: Virtual Office Hours</a:t>
            </a:r>
            <a:endParaRPr lang="en-US" dirty="0"/>
          </a:p>
        </p:txBody>
      </p:sp>
    </p:spTree>
    <p:extLst>
      <p:ext uri="{BB962C8B-B14F-4D97-AF65-F5344CB8AC3E}">
        <p14:creationId xmlns:p14="http://schemas.microsoft.com/office/powerpoint/2010/main" val="287280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CB24BB6E-AE0A-4E6B-9D8A-8CAAF95DED15}" type="slidenum">
              <a:rPr lang="fr-FR" altLang="fr-FR" sz="1400">
                <a:solidFill>
                  <a:srgbClr val="0033CC"/>
                </a:solidFill>
                <a:latin typeface="Arial" charset="0"/>
              </a:rPr>
              <a:pPr/>
              <a:t>2</a:t>
            </a:fld>
            <a:endParaRPr lang="fr-FR" altLang="fr-FR" sz="1400" dirty="0">
              <a:solidFill>
                <a:srgbClr val="0033CC"/>
              </a:solidFill>
              <a:latin typeface="Arial" charset="0"/>
            </a:endParaRPr>
          </a:p>
        </p:txBody>
      </p:sp>
      <p:sp>
        <p:nvSpPr>
          <p:cNvPr id="5123" name="Content Placeholder 2"/>
          <p:cNvSpPr>
            <a:spLocks noGrp="1"/>
          </p:cNvSpPr>
          <p:nvPr>
            <p:ph sz="quarter" idx="1"/>
          </p:nvPr>
        </p:nvSpPr>
        <p:spPr>
          <a:xfrm>
            <a:off x="457200" y="1628800"/>
            <a:ext cx="8229600" cy="4248819"/>
          </a:xfrm>
        </p:spPr>
        <p:txBody>
          <a:bodyPr/>
          <a:lstStyle/>
          <a:p>
            <a:pPr>
              <a:spcBef>
                <a:spcPts val="1200"/>
              </a:spcBef>
              <a:spcAft>
                <a:spcPts val="1200"/>
              </a:spcAft>
            </a:pPr>
            <a:r>
              <a:rPr lang="en-US" altLang="en-US" dirty="0" smtClean="0">
                <a:latin typeface="Arial" charset="0"/>
                <a:cs typeface="Arial" charset="0"/>
              </a:rPr>
              <a:t>Examined </a:t>
            </a:r>
            <a:r>
              <a:rPr lang="en-US" altLang="en-US" dirty="0">
                <a:latin typeface="Arial" charset="0"/>
                <a:cs typeface="Arial" charset="0"/>
              </a:rPr>
              <a:t>and </a:t>
            </a:r>
            <a:r>
              <a:rPr lang="en-US" altLang="en-US" dirty="0" smtClean="0">
                <a:latin typeface="Arial" charset="0"/>
                <a:cs typeface="Arial" charset="0"/>
              </a:rPr>
              <a:t>compared </a:t>
            </a:r>
            <a:r>
              <a:rPr lang="en-US" altLang="en-US" dirty="0">
                <a:latin typeface="Arial" charset="0"/>
                <a:cs typeface="Arial" charset="0"/>
              </a:rPr>
              <a:t>student and faculty perspectives on use of ICTs </a:t>
            </a:r>
          </a:p>
          <a:p>
            <a:pPr>
              <a:spcBef>
                <a:spcPts val="1200"/>
              </a:spcBef>
              <a:spcAft>
                <a:spcPts val="1200"/>
              </a:spcAft>
            </a:pPr>
            <a:r>
              <a:rPr lang="en-US" altLang="en-US" dirty="0">
                <a:latin typeface="Arial" charset="0"/>
                <a:cs typeface="Arial" charset="0"/>
              </a:rPr>
              <a:t>311 students from 1 English and 1 French language </a:t>
            </a:r>
            <a:r>
              <a:rPr lang="en-US" altLang="en-US" dirty="0" smtClean="0">
                <a:latin typeface="Arial" charset="0"/>
                <a:cs typeface="Arial" charset="0"/>
              </a:rPr>
              <a:t>Cegep</a:t>
            </a:r>
            <a:endParaRPr lang="en-US" altLang="en-US" dirty="0">
              <a:latin typeface="Arial" charset="0"/>
              <a:cs typeface="Arial" charset="0"/>
            </a:endParaRPr>
          </a:p>
          <a:p>
            <a:pPr>
              <a:spcBef>
                <a:spcPts val="1200"/>
              </a:spcBef>
              <a:spcAft>
                <a:spcPts val="1200"/>
              </a:spcAft>
            </a:pPr>
            <a:r>
              <a:rPr lang="en-US" altLang="en-US" dirty="0">
                <a:latin typeface="Arial" charset="0"/>
                <a:cs typeface="Arial" charset="0"/>
              </a:rPr>
              <a:t>114 of the professors nominated by students for excellent use of ICTs</a:t>
            </a:r>
          </a:p>
          <a:p>
            <a:pPr>
              <a:spcBef>
                <a:spcPts val="1200"/>
              </a:spcBef>
              <a:spcAft>
                <a:spcPts val="1200"/>
              </a:spcAft>
            </a:pPr>
            <a:endParaRPr lang="en-CA" altLang="en-US" dirty="0">
              <a:latin typeface="Arial" charset="0"/>
              <a:cs typeface="Arial" charset="0"/>
            </a:endParaRPr>
          </a:p>
          <a:p>
            <a:endParaRPr lang="en-CA" altLang="en-US" dirty="0">
              <a:latin typeface="Arial" charset="0"/>
              <a:cs typeface="Arial" charset="0"/>
            </a:endParaRPr>
          </a:p>
        </p:txBody>
      </p:sp>
      <p:sp>
        <p:nvSpPr>
          <p:cNvPr id="5122" name="Title 1"/>
          <p:cNvSpPr>
            <a:spLocks noGrp="1"/>
          </p:cNvSpPr>
          <p:nvPr>
            <p:ph type="title"/>
          </p:nvPr>
        </p:nvSpPr>
        <p:spPr>
          <a:xfrm>
            <a:off x="468313" y="260350"/>
            <a:ext cx="8229600" cy="684213"/>
          </a:xfrm>
        </p:spPr>
        <p:txBody>
          <a:bodyPr/>
          <a:lstStyle/>
          <a:p>
            <a:r>
              <a:rPr lang="en-CA" altLang="en-US" dirty="0" smtClean="0">
                <a:latin typeface="Arial" charset="0"/>
                <a:cs typeface="Arial" charset="0"/>
              </a:rPr>
              <a:t>Research Overview </a:t>
            </a:r>
            <a:endParaRPr lang="en-CA" altLang="en-US" dirty="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20</a:t>
            </a:fld>
            <a:endParaRPr lang="fr-FR" altLang="fr-FR" dirty="0"/>
          </a:p>
        </p:txBody>
      </p:sp>
      <p:pic>
        <p:nvPicPr>
          <p:cNvPr id="8" name="Picture 7" descr="Picture of video conference using Skype. Copyright is http://www.indiatimes.com/entertainment/celebs/8ow70pk8tmuyra0fnny1xmv18-287951-225.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094" y="3749428"/>
            <a:ext cx="3625602" cy="2537921"/>
          </a:xfrm>
          <a:prstGeom prst="rect">
            <a:avLst/>
          </a:prstGeom>
        </p:spPr>
      </p:pic>
      <p:pic>
        <p:nvPicPr>
          <p:cNvPr id="7" name="Picture 6" descr="Picture of a video conference using Google Hangout. Copyright is http://www.mudahmengajar.com/2017/04/plc-gaya-baru-2017.htm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03" y="3783001"/>
            <a:ext cx="4392488" cy="2470775"/>
          </a:xfrm>
          <a:prstGeom prst="rect">
            <a:avLst/>
          </a:prstGeom>
        </p:spPr>
      </p:pic>
      <p:sp>
        <p:nvSpPr>
          <p:cNvPr id="6" name="TextBox 5"/>
          <p:cNvSpPr txBox="1"/>
          <p:nvPr/>
        </p:nvSpPr>
        <p:spPr>
          <a:xfrm>
            <a:off x="526951" y="1196752"/>
            <a:ext cx="8090098" cy="2554545"/>
          </a:xfrm>
          <a:prstGeom prst="rect">
            <a:avLst/>
          </a:prstGeom>
          <a:noFill/>
        </p:spPr>
        <p:txBody>
          <a:bodyPr wrap="square" rtlCol="0">
            <a:spAutoFit/>
          </a:bodyPr>
          <a:lstStyle/>
          <a:p>
            <a:pPr marL="457200" indent="-457200">
              <a:buClr>
                <a:srgbClr val="3333FF"/>
              </a:buClr>
              <a:buSzPct val="110000"/>
              <a:buFont typeface="Arial" panose="020B0604020202020204" pitchFamily="34" charset="0"/>
              <a:buChar char="•"/>
            </a:pPr>
            <a:r>
              <a:rPr lang="en-US" sz="3200" b="1" dirty="0" smtClean="0">
                <a:solidFill>
                  <a:srgbClr val="002060"/>
                </a:solidFill>
                <a:latin typeface="Arial" panose="020B0604020202020204" pitchFamily="34" charset="0"/>
                <a:cs typeface="Arial" panose="020B0604020202020204" pitchFamily="34" charset="0"/>
              </a:rPr>
              <a:t>Blended</a:t>
            </a:r>
            <a:r>
              <a:rPr lang="pt-BR" sz="3200" b="1" dirty="0" smtClean="0">
                <a:solidFill>
                  <a:srgbClr val="002060"/>
                </a:solidFill>
                <a:latin typeface="Arial" panose="020B0604020202020204" pitchFamily="34" charset="0"/>
                <a:cs typeface="Arial" panose="020B0604020202020204" pitchFamily="34" charset="0"/>
              </a:rPr>
              <a:t> Solution</a:t>
            </a:r>
            <a:r>
              <a:rPr lang="pt-BR" sz="3200" dirty="0" smtClean="0">
                <a:solidFill>
                  <a:srgbClr val="002060"/>
                </a:solidFill>
                <a:latin typeface="Arial" panose="020B0604020202020204" pitchFamily="34" charset="0"/>
                <a:cs typeface="Arial" panose="020B0604020202020204" pitchFamily="34" charset="0"/>
              </a:rPr>
              <a:t>: use a web-based solution to connect to students at a distance and stay in your office for the face-to-face meetings. Google Hangout, Skype</a:t>
            </a:r>
            <a:endParaRPr lang="en-US" sz="32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60648"/>
            <a:ext cx="8229600" cy="684213"/>
          </a:xfrm>
        </p:spPr>
        <p:txBody>
          <a:bodyPr/>
          <a:lstStyle/>
          <a:p>
            <a:r>
              <a:rPr lang="en-US" dirty="0" smtClean="0"/>
              <a:t>#6B: </a:t>
            </a:r>
            <a:r>
              <a:rPr lang="en-US" dirty="0"/>
              <a:t>P</a:t>
            </a:r>
            <a:r>
              <a:rPr lang="en-US" dirty="0" smtClean="0"/>
              <a:t>ossible Solutions</a:t>
            </a:r>
            <a:endParaRPr lang="en-US" dirty="0"/>
          </a:p>
        </p:txBody>
      </p:sp>
    </p:spTree>
    <p:extLst>
      <p:ext uri="{BB962C8B-B14F-4D97-AF65-F5344CB8AC3E}">
        <p14:creationId xmlns:p14="http://schemas.microsoft.com/office/powerpoint/2010/main" val="408942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21</a:t>
            </a:fld>
            <a:endParaRPr lang="fr-FR" altLang="fr-FR" dirty="0"/>
          </a:p>
        </p:txBody>
      </p:sp>
      <p:sp>
        <p:nvSpPr>
          <p:cNvPr id="3" name="Content Placeholder 2"/>
          <p:cNvSpPr>
            <a:spLocks noGrp="1"/>
          </p:cNvSpPr>
          <p:nvPr>
            <p:ph sz="quarter" idx="1"/>
          </p:nvPr>
        </p:nvSpPr>
        <p:spPr>
          <a:xfrm>
            <a:off x="390364" y="1268760"/>
            <a:ext cx="8363272" cy="4888200"/>
          </a:xfrm>
        </p:spPr>
        <p:txBody>
          <a:bodyPr/>
          <a:lstStyle/>
          <a:p>
            <a:pPr marL="0" indent="0">
              <a:buNone/>
            </a:pPr>
            <a:r>
              <a:rPr lang="en-US" dirty="0" smtClean="0"/>
              <a:t>Collaborative work online</a:t>
            </a:r>
          </a:p>
          <a:p>
            <a:r>
              <a:rPr lang="en-US" dirty="0" smtClean="0"/>
              <a:t>Professors </a:t>
            </a:r>
            <a:r>
              <a:rPr lang="en-US" dirty="0"/>
              <a:t>used </a:t>
            </a:r>
            <a:r>
              <a:rPr lang="en-US" dirty="0" smtClean="0"/>
              <a:t>– 25%</a:t>
            </a:r>
          </a:p>
          <a:p>
            <a:r>
              <a:rPr lang="en-US" dirty="0"/>
              <a:t>Worked well for </a:t>
            </a:r>
            <a:r>
              <a:rPr lang="en-US" dirty="0" smtClean="0"/>
              <a:t>students – 62%</a:t>
            </a:r>
          </a:p>
          <a:p>
            <a:pPr marL="0" indent="0">
              <a:buNone/>
            </a:pPr>
            <a:r>
              <a:rPr lang="en-US" dirty="0" smtClean="0"/>
              <a:t>Discussion forums</a:t>
            </a:r>
          </a:p>
          <a:p>
            <a:r>
              <a:rPr lang="en-US" dirty="0"/>
              <a:t>Professors used </a:t>
            </a:r>
            <a:r>
              <a:rPr lang="en-US" dirty="0" smtClean="0"/>
              <a:t>– 28%</a:t>
            </a:r>
          </a:p>
          <a:p>
            <a:r>
              <a:rPr lang="en-US" dirty="0"/>
              <a:t>Worked well for students </a:t>
            </a:r>
            <a:r>
              <a:rPr lang="en-US" dirty="0" smtClean="0"/>
              <a:t>– 53%</a:t>
            </a:r>
          </a:p>
          <a:p>
            <a:r>
              <a:rPr lang="en-US" dirty="0" smtClean="0"/>
              <a:t>Comments – Students and Professors</a:t>
            </a:r>
          </a:p>
          <a:p>
            <a:pPr lvl="1"/>
            <a:r>
              <a:rPr lang="en-US" dirty="0" smtClean="0"/>
              <a:t>Group work concerns</a:t>
            </a:r>
          </a:p>
          <a:p>
            <a:pPr lvl="1"/>
            <a:endParaRPr lang="en-US" dirty="0"/>
          </a:p>
          <a:p>
            <a:pPr marL="274637" lvl="1" indent="0">
              <a:buNone/>
            </a:pPr>
            <a:endParaRPr lang="en-US" dirty="0" smtClean="0"/>
          </a:p>
          <a:p>
            <a:pPr marL="0" indent="0">
              <a:buNone/>
            </a:pPr>
            <a:endParaRPr lang="en-US" dirty="0" smtClean="0"/>
          </a:p>
          <a:p>
            <a:endParaRPr lang="en-US" dirty="0"/>
          </a:p>
        </p:txBody>
      </p:sp>
      <p:sp>
        <p:nvSpPr>
          <p:cNvPr id="2" name="Title 1"/>
          <p:cNvSpPr>
            <a:spLocks noGrp="1"/>
          </p:cNvSpPr>
          <p:nvPr>
            <p:ph type="title"/>
          </p:nvPr>
        </p:nvSpPr>
        <p:spPr>
          <a:xfrm>
            <a:off x="457200" y="152400"/>
            <a:ext cx="8229600" cy="684213"/>
          </a:xfrm>
        </p:spPr>
        <p:txBody>
          <a:bodyPr/>
          <a:lstStyle/>
          <a:p>
            <a:r>
              <a:rPr lang="en-US" dirty="0" smtClean="0"/>
              <a:t>#5: Peer Communication</a:t>
            </a:r>
            <a:endParaRPr lang="en-US" dirty="0"/>
          </a:p>
        </p:txBody>
      </p:sp>
    </p:spTree>
    <p:extLst>
      <p:ext uri="{BB962C8B-B14F-4D97-AF65-F5344CB8AC3E}">
        <p14:creationId xmlns:p14="http://schemas.microsoft.com/office/powerpoint/2010/main" val="1540747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22</a:t>
            </a:fld>
            <a:endParaRPr lang="fr-FR" altLang="fr-FR" dirty="0"/>
          </a:p>
        </p:txBody>
      </p:sp>
      <p:pic>
        <p:nvPicPr>
          <p:cNvPr id="8" name="Picture 7" descr="Image of a cell phone with Messanger written beside it, with free texting from Facebook written below it. Copyright is http://innovation-village.com/facebook-messeng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836" y="4077072"/>
            <a:ext cx="2792767" cy="2093358"/>
          </a:xfrm>
          <a:prstGeom prst="rect">
            <a:avLst/>
          </a:prstGeom>
        </p:spPr>
      </p:pic>
      <p:pic>
        <p:nvPicPr>
          <p:cNvPr id="7" name="Picture 6" descr="Office 365 logo. Copyright is http://www.pcworld.com/article/2689272/tasked-with-promoting-office-365-microsoft-has-a-website-for-you.htm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633" y="4796502"/>
            <a:ext cx="2843808" cy="654499"/>
          </a:xfrm>
          <a:prstGeom prst="rect">
            <a:avLst/>
          </a:prstGeom>
        </p:spPr>
      </p:pic>
      <p:pic>
        <p:nvPicPr>
          <p:cNvPr id="6" name="Picture 5" descr="Google docs logo. Copyright is https://spanning.com/blog/do-i-need-to-back-up-google-docs-absolute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95" y="4226060"/>
            <a:ext cx="2393843" cy="1795382"/>
          </a:xfrm>
          <a:prstGeom prst="rect">
            <a:avLst/>
          </a:prstGeom>
        </p:spPr>
      </p:pic>
      <p:sp>
        <p:nvSpPr>
          <p:cNvPr id="5" name="TextBox 4"/>
          <p:cNvSpPr txBox="1"/>
          <p:nvPr/>
        </p:nvSpPr>
        <p:spPr>
          <a:xfrm>
            <a:off x="683568" y="1252049"/>
            <a:ext cx="7776864" cy="2708434"/>
          </a:xfrm>
          <a:prstGeom prst="rect">
            <a:avLst/>
          </a:prstGeom>
          <a:noFill/>
        </p:spPr>
        <p:txBody>
          <a:bodyPr wrap="square" rtlCol="0">
            <a:spAutoFit/>
          </a:bodyPr>
          <a:lstStyle/>
          <a:p>
            <a:pPr marL="457200" indent="-457200">
              <a:spcBef>
                <a:spcPts val="600"/>
              </a:spcBef>
              <a:spcAft>
                <a:spcPts val="600"/>
              </a:spcAft>
              <a:buClr>
                <a:srgbClr val="3333FF"/>
              </a:buClr>
              <a:buSzPct val="110000"/>
              <a:buFont typeface="Arial" panose="020B0604020202020204" pitchFamily="34" charset="0"/>
              <a:buChar char="•"/>
            </a:pPr>
            <a:r>
              <a:rPr lang="pt-BR" sz="3200" b="1" dirty="0" smtClean="0">
                <a:solidFill>
                  <a:srgbClr val="002060"/>
                </a:solidFill>
                <a:latin typeface="Arial" panose="020B0604020202020204" pitchFamily="34" charset="0"/>
                <a:cs typeface="Arial" panose="020B0604020202020204" pitchFamily="34" charset="0"/>
              </a:rPr>
              <a:t>Google Docs &amp; Office 365</a:t>
            </a:r>
            <a:r>
              <a:rPr lang="pt-BR" sz="3200" dirty="0" smtClean="0">
                <a:solidFill>
                  <a:srgbClr val="002060"/>
                </a:solidFill>
                <a:latin typeface="Arial" panose="020B0604020202020204" pitchFamily="34" charset="0"/>
                <a:cs typeface="Arial" panose="020B0604020202020204" pitchFamily="34" charset="0"/>
              </a:rPr>
              <a:t>: collaborative work in online documents</a:t>
            </a:r>
            <a:endParaRPr lang="pt-BR" sz="2800"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Clr>
                <a:srgbClr val="3333FF"/>
              </a:buClr>
              <a:buSzPct val="110000"/>
              <a:buFont typeface="Arial" panose="020B0604020202020204" pitchFamily="34" charset="0"/>
              <a:buChar char="•"/>
            </a:pPr>
            <a:r>
              <a:rPr lang="pt-BR" sz="3200" b="1" dirty="0" smtClean="0">
                <a:solidFill>
                  <a:srgbClr val="002060"/>
                </a:solidFill>
                <a:latin typeface="Arial" panose="020B0604020202020204" pitchFamily="34" charset="0"/>
                <a:cs typeface="Arial" panose="020B0604020202020204" pitchFamily="34" charset="0"/>
              </a:rPr>
              <a:t>Facebook Community</a:t>
            </a:r>
            <a:r>
              <a:rPr lang="pt-BR" sz="3200" dirty="0" smtClean="0">
                <a:solidFill>
                  <a:srgbClr val="002060"/>
                </a:solidFill>
                <a:latin typeface="Arial" panose="020B0604020202020204" pitchFamily="34" charset="0"/>
                <a:cs typeface="Arial" panose="020B0604020202020204" pitchFamily="34" charset="0"/>
              </a:rPr>
              <a:t>: online discussion and sharing. Facebook Messenger for online communication</a:t>
            </a:r>
          </a:p>
        </p:txBody>
      </p:sp>
      <p:sp>
        <p:nvSpPr>
          <p:cNvPr id="2" name="Title 1"/>
          <p:cNvSpPr>
            <a:spLocks noGrp="1"/>
          </p:cNvSpPr>
          <p:nvPr>
            <p:ph type="title"/>
          </p:nvPr>
        </p:nvSpPr>
        <p:spPr/>
        <p:txBody>
          <a:bodyPr/>
          <a:lstStyle/>
          <a:p>
            <a:r>
              <a:rPr lang="en-US" dirty="0" smtClean="0"/>
              <a:t>#5: Possible Solutions</a:t>
            </a:r>
            <a:endParaRPr lang="en-US" dirty="0"/>
          </a:p>
        </p:txBody>
      </p:sp>
    </p:spTree>
    <p:extLst>
      <p:ext uri="{BB962C8B-B14F-4D97-AF65-F5344CB8AC3E}">
        <p14:creationId xmlns:p14="http://schemas.microsoft.com/office/powerpoint/2010/main" val="28940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23</a:t>
            </a:fld>
            <a:endParaRPr lang="fr-FR" altLang="fr-FR" dirty="0"/>
          </a:p>
        </p:txBody>
      </p:sp>
      <p:pic>
        <p:nvPicPr>
          <p:cNvPr id="5" name="Picture 2" descr="PowerPoint logo. Copyright is http://www.icone-png.com/application/powerpoint/" title="PowerPoint lo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268760"/>
            <a:ext cx="1034562" cy="10345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p:txBody>
          <a:bodyPr/>
          <a:lstStyle/>
          <a:p>
            <a:pPr>
              <a:spcAft>
                <a:spcPts val="600"/>
              </a:spcAft>
            </a:pPr>
            <a:r>
              <a:rPr lang="en-US" dirty="0"/>
              <a:t>Professors used </a:t>
            </a:r>
            <a:r>
              <a:rPr lang="en-US" dirty="0" smtClean="0"/>
              <a:t>– 91%</a:t>
            </a:r>
          </a:p>
          <a:p>
            <a:pPr>
              <a:spcAft>
                <a:spcPts val="600"/>
              </a:spcAft>
            </a:pPr>
            <a:r>
              <a:rPr lang="en-US" dirty="0"/>
              <a:t>Worked well for students </a:t>
            </a:r>
            <a:r>
              <a:rPr lang="en-US" dirty="0" smtClean="0"/>
              <a:t>– 98%</a:t>
            </a:r>
          </a:p>
          <a:p>
            <a:pPr>
              <a:spcAft>
                <a:spcPts val="600"/>
              </a:spcAft>
            </a:pPr>
            <a:r>
              <a:rPr lang="en-US" dirty="0" smtClean="0"/>
              <a:t>Comments</a:t>
            </a:r>
          </a:p>
          <a:p>
            <a:pPr lvl="1">
              <a:spcBef>
                <a:spcPts val="600"/>
              </a:spcBef>
              <a:spcAft>
                <a:spcPts val="600"/>
              </a:spcAft>
            </a:pPr>
            <a:r>
              <a:rPr lang="en-US" dirty="0" smtClean="0"/>
              <a:t>Students (worked well BUT)</a:t>
            </a:r>
          </a:p>
          <a:p>
            <a:pPr lvl="2">
              <a:spcBef>
                <a:spcPts val="600"/>
              </a:spcBef>
              <a:spcAft>
                <a:spcPts val="600"/>
              </a:spcAft>
            </a:pPr>
            <a:r>
              <a:rPr lang="en-US" dirty="0" smtClean="0"/>
              <a:t>Cluttered slides</a:t>
            </a:r>
          </a:p>
          <a:p>
            <a:pPr lvl="2">
              <a:spcBef>
                <a:spcPts val="600"/>
              </a:spcBef>
              <a:spcAft>
                <a:spcPts val="600"/>
              </a:spcAft>
            </a:pPr>
            <a:r>
              <a:rPr lang="en-US" dirty="0" smtClean="0"/>
              <a:t>Difficult to read</a:t>
            </a:r>
          </a:p>
          <a:p>
            <a:pPr lvl="2">
              <a:spcBef>
                <a:spcPts val="600"/>
              </a:spcBef>
              <a:spcAft>
                <a:spcPts val="600"/>
              </a:spcAft>
            </a:pPr>
            <a:r>
              <a:rPr lang="en-US" dirty="0" smtClean="0"/>
              <a:t>Too much text, no images</a:t>
            </a:r>
          </a:p>
          <a:p>
            <a:pPr lvl="2">
              <a:spcBef>
                <a:spcPts val="600"/>
              </a:spcBef>
              <a:spcAft>
                <a:spcPts val="600"/>
              </a:spcAft>
            </a:pPr>
            <a:r>
              <a:rPr lang="en-US" dirty="0" smtClean="0"/>
              <a:t>Moved through slides too quickly</a:t>
            </a:r>
          </a:p>
          <a:p>
            <a:endParaRPr lang="en-US" dirty="0"/>
          </a:p>
        </p:txBody>
      </p:sp>
      <p:sp>
        <p:nvSpPr>
          <p:cNvPr id="2" name="Title 1"/>
          <p:cNvSpPr>
            <a:spLocks noGrp="1"/>
          </p:cNvSpPr>
          <p:nvPr>
            <p:ph type="title"/>
          </p:nvPr>
        </p:nvSpPr>
        <p:spPr/>
        <p:txBody>
          <a:bodyPr/>
          <a:lstStyle/>
          <a:p>
            <a:r>
              <a:rPr lang="en-US" dirty="0" smtClean="0"/>
              <a:t>#4: PowerPoint</a:t>
            </a:r>
            <a:endParaRPr lang="en-US" dirty="0"/>
          </a:p>
        </p:txBody>
      </p:sp>
    </p:spTree>
    <p:extLst>
      <p:ext uri="{BB962C8B-B14F-4D97-AF65-F5344CB8AC3E}">
        <p14:creationId xmlns:p14="http://schemas.microsoft.com/office/powerpoint/2010/main" val="227506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24</a:t>
            </a:fld>
            <a:endParaRPr lang="fr-FR" altLang="fr-FR" dirty="0"/>
          </a:p>
        </p:txBody>
      </p:sp>
      <p:pic>
        <p:nvPicPr>
          <p:cNvPr id="7" name="Picture 6" descr="Prezi logo. Copyright is http://www.spectrumequity.com/portfolio/prez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931" y="5089652"/>
            <a:ext cx="2088232" cy="1200924"/>
          </a:xfrm>
          <a:prstGeom prst="rect">
            <a:avLst/>
          </a:prstGeom>
        </p:spPr>
      </p:pic>
      <p:pic>
        <p:nvPicPr>
          <p:cNvPr id="6" name="Picture 5" descr="Google Slides logo. Copyright is http://www.mypd247.com/google-apps/google-sli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837" y="5225922"/>
            <a:ext cx="2844257" cy="1064653"/>
          </a:xfrm>
          <a:prstGeom prst="rect">
            <a:avLst/>
          </a:prstGeom>
        </p:spPr>
      </p:pic>
      <p:sp>
        <p:nvSpPr>
          <p:cNvPr id="5" name="TextBox 4"/>
          <p:cNvSpPr txBox="1"/>
          <p:nvPr/>
        </p:nvSpPr>
        <p:spPr>
          <a:xfrm>
            <a:off x="457200" y="1268760"/>
            <a:ext cx="8435280" cy="3847207"/>
          </a:xfrm>
          <a:prstGeom prst="rect">
            <a:avLst/>
          </a:prstGeom>
          <a:noFill/>
        </p:spPr>
        <p:txBody>
          <a:bodyPr wrap="square" rtlCol="0">
            <a:spAutoFit/>
          </a:bodyPr>
          <a:lstStyle/>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Use online solutions: Google Slides, Office 365, Prezi</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Training on how to create more effective presentations</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600"/>
              </a:spcBef>
              <a:spcAft>
                <a:spcPts val="6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Put presentations online so that students can follow it during the class and can download it if necessary</a:t>
            </a:r>
            <a:endParaRPr lang="en-US" sz="32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#4: Possible Solutions</a:t>
            </a:r>
            <a:endParaRPr lang="en-US" dirty="0"/>
          </a:p>
        </p:txBody>
      </p:sp>
    </p:spTree>
    <p:extLst>
      <p:ext uri="{BB962C8B-B14F-4D97-AF65-F5344CB8AC3E}">
        <p14:creationId xmlns:p14="http://schemas.microsoft.com/office/powerpoint/2010/main" val="38337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25</a:t>
            </a:fld>
            <a:endParaRPr lang="fr-FR" altLang="fr-FR" dirty="0"/>
          </a:p>
        </p:txBody>
      </p:sp>
      <p:sp>
        <p:nvSpPr>
          <p:cNvPr id="3" name="Content Placeholder 2"/>
          <p:cNvSpPr>
            <a:spLocks noGrp="1"/>
          </p:cNvSpPr>
          <p:nvPr>
            <p:ph sz="quarter" idx="1"/>
          </p:nvPr>
        </p:nvSpPr>
        <p:spPr>
          <a:xfrm>
            <a:off x="457200" y="1196752"/>
            <a:ext cx="8229600" cy="4888200"/>
          </a:xfrm>
        </p:spPr>
        <p:txBody>
          <a:bodyPr/>
          <a:lstStyle/>
          <a:p>
            <a:pPr>
              <a:spcBef>
                <a:spcPts val="500"/>
              </a:spcBef>
              <a:spcAft>
                <a:spcPts val="500"/>
              </a:spcAft>
            </a:pPr>
            <a:r>
              <a:rPr lang="en-US" dirty="0" smtClean="0"/>
              <a:t>Student and professor concern re level of knowledge</a:t>
            </a:r>
          </a:p>
          <a:p>
            <a:pPr>
              <a:spcBef>
                <a:spcPts val="500"/>
              </a:spcBef>
              <a:spcAft>
                <a:spcPts val="500"/>
              </a:spcAft>
            </a:pPr>
            <a:r>
              <a:rPr lang="en-US" dirty="0" smtClean="0"/>
              <a:t>Professors learned to use technology:</a:t>
            </a:r>
          </a:p>
          <a:p>
            <a:pPr lvl="1">
              <a:spcAft>
                <a:spcPts val="500"/>
              </a:spcAft>
            </a:pPr>
            <a:r>
              <a:rPr lang="en-US" dirty="0" smtClean="0"/>
              <a:t>On their own – 53%</a:t>
            </a:r>
          </a:p>
          <a:p>
            <a:pPr lvl="1">
              <a:spcAft>
                <a:spcPts val="500"/>
              </a:spcAft>
            </a:pPr>
            <a:r>
              <a:rPr lang="en-US" dirty="0" smtClean="0"/>
              <a:t>Workshops – 12%</a:t>
            </a:r>
          </a:p>
          <a:p>
            <a:pPr>
              <a:spcBef>
                <a:spcPts val="500"/>
              </a:spcBef>
              <a:spcAft>
                <a:spcPts val="500"/>
              </a:spcAft>
            </a:pPr>
            <a:r>
              <a:rPr lang="en-US" dirty="0" smtClean="0"/>
              <a:t>Professors wanted:</a:t>
            </a:r>
          </a:p>
          <a:p>
            <a:pPr lvl="1">
              <a:spcAft>
                <a:spcPts val="500"/>
              </a:spcAft>
            </a:pPr>
            <a:r>
              <a:rPr lang="en-US" dirty="0" smtClean="0"/>
              <a:t>Training videos / online tutorials</a:t>
            </a:r>
          </a:p>
          <a:p>
            <a:pPr lvl="1">
              <a:spcAft>
                <a:spcPts val="500"/>
              </a:spcAft>
            </a:pPr>
            <a:r>
              <a:rPr lang="en-US" dirty="0" smtClean="0"/>
              <a:t>Training for Smart Board and clickers</a:t>
            </a:r>
            <a:endParaRPr lang="en-US" dirty="0"/>
          </a:p>
        </p:txBody>
      </p:sp>
      <p:sp>
        <p:nvSpPr>
          <p:cNvPr id="2" name="Title 1"/>
          <p:cNvSpPr>
            <a:spLocks noGrp="1"/>
          </p:cNvSpPr>
          <p:nvPr>
            <p:ph type="title"/>
          </p:nvPr>
        </p:nvSpPr>
        <p:spPr>
          <a:xfrm>
            <a:off x="457200" y="476672"/>
            <a:ext cx="8229600" cy="684213"/>
          </a:xfrm>
        </p:spPr>
        <p:txBody>
          <a:bodyPr/>
          <a:lstStyle/>
          <a:p>
            <a:r>
              <a:rPr lang="en-US" sz="3800" dirty="0" smtClean="0"/>
              <a:t>#3: Professors’ Knowledge of Technology</a:t>
            </a:r>
            <a:endParaRPr lang="en-US" sz="3800" dirty="0"/>
          </a:p>
        </p:txBody>
      </p:sp>
    </p:spTree>
    <p:extLst>
      <p:ext uri="{BB962C8B-B14F-4D97-AF65-F5344CB8AC3E}">
        <p14:creationId xmlns:p14="http://schemas.microsoft.com/office/powerpoint/2010/main" val="285210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26</a:t>
            </a:fld>
            <a:endParaRPr lang="fr-FR" altLang="fr-FR" dirty="0"/>
          </a:p>
        </p:txBody>
      </p:sp>
      <p:sp>
        <p:nvSpPr>
          <p:cNvPr id="5" name="TextBox 4"/>
          <p:cNvSpPr txBox="1"/>
          <p:nvPr/>
        </p:nvSpPr>
        <p:spPr>
          <a:xfrm>
            <a:off x="570384" y="1556792"/>
            <a:ext cx="8003232" cy="4462760"/>
          </a:xfrm>
          <a:prstGeom prst="rect">
            <a:avLst/>
          </a:prstGeom>
          <a:noFill/>
        </p:spPr>
        <p:txBody>
          <a:bodyPr wrap="square" rtlCol="0">
            <a:spAutoFit/>
          </a:bodyPr>
          <a:lstStyle/>
          <a:p>
            <a:pPr marL="457200" indent="-457200">
              <a:spcBef>
                <a:spcPts val="1200"/>
              </a:spcBef>
              <a:spcAft>
                <a:spcPts val="12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One-on-One Trainings for teachers</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1200"/>
              </a:spcBef>
              <a:spcAft>
                <a:spcPts val="12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Workshops on Ed Tech to students</a:t>
            </a:r>
            <a:endParaRPr lang="pt-BR" sz="3200" dirty="0">
              <a:solidFill>
                <a:srgbClr val="002060"/>
              </a:solidFill>
              <a:latin typeface="Arial" panose="020B0604020202020204" pitchFamily="34" charset="0"/>
              <a:cs typeface="Arial" panose="020B0604020202020204" pitchFamily="34" charset="0"/>
            </a:endParaRPr>
          </a:p>
          <a:p>
            <a:pPr marL="457200" indent="-457200">
              <a:spcBef>
                <a:spcPts val="1200"/>
              </a:spcBef>
              <a:spcAft>
                <a:spcPts val="12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Communities of Practice: share best practices. Teachers inspiring teachers</a:t>
            </a:r>
          </a:p>
          <a:p>
            <a:pPr marL="457200" indent="-457200">
              <a:spcBef>
                <a:spcPts val="1200"/>
              </a:spcBef>
              <a:spcAft>
                <a:spcPts val="1200"/>
              </a:spcAft>
              <a:buClr>
                <a:srgbClr val="3333FF"/>
              </a:buClr>
              <a:buSzPct val="110000"/>
              <a:buFont typeface="Arial" panose="020B0604020202020204" pitchFamily="34" charset="0"/>
              <a:buChar char="•"/>
            </a:pPr>
            <a:r>
              <a:rPr lang="pt-BR" sz="3200" dirty="0" smtClean="0">
                <a:solidFill>
                  <a:srgbClr val="002060"/>
                </a:solidFill>
                <a:latin typeface="Arial" panose="020B0604020202020204" pitchFamily="34" charset="0"/>
                <a:cs typeface="Arial" panose="020B0604020202020204" pitchFamily="34" charset="0"/>
              </a:rPr>
              <a:t>Youtube edtech channels, newsletters, blogs (DawsonITE), my presentations at </a:t>
            </a:r>
            <a:r>
              <a:rPr lang="pt-BR" sz="3200" dirty="0" smtClean="0">
                <a:solidFill>
                  <a:srgbClr val="002060"/>
                </a:solidFill>
                <a:latin typeface="Arial" panose="020B0604020202020204" pitchFamily="34" charset="0"/>
                <a:cs typeface="Arial" panose="020B0604020202020204" pitchFamily="34" charset="0"/>
                <a:hlinkClick r:id="rId2"/>
              </a:rPr>
              <a:t>http://slideshare.net/rscapin</a:t>
            </a:r>
            <a:endParaRPr lang="pt-BR" sz="3200" dirty="0" smtClean="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60648"/>
            <a:ext cx="8229600" cy="684213"/>
          </a:xfrm>
        </p:spPr>
        <p:txBody>
          <a:bodyPr/>
          <a:lstStyle/>
          <a:p>
            <a:r>
              <a:rPr lang="en-US" dirty="0" smtClean="0"/>
              <a:t>#3: Possible Solutions</a:t>
            </a:r>
            <a:endParaRPr lang="en-US" dirty="0"/>
          </a:p>
        </p:txBody>
      </p:sp>
    </p:spTree>
    <p:extLst>
      <p:ext uri="{BB962C8B-B14F-4D97-AF65-F5344CB8AC3E}">
        <p14:creationId xmlns:p14="http://schemas.microsoft.com/office/powerpoint/2010/main" val="36705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27</a:t>
            </a:fld>
            <a:endParaRPr lang="fr-FR" altLang="fr-FR" dirty="0"/>
          </a:p>
        </p:txBody>
      </p:sp>
      <p:sp>
        <p:nvSpPr>
          <p:cNvPr id="3" name="Content Placeholder 2"/>
          <p:cNvSpPr>
            <a:spLocks noGrp="1"/>
          </p:cNvSpPr>
          <p:nvPr>
            <p:ph sz="quarter" idx="1"/>
          </p:nvPr>
        </p:nvSpPr>
        <p:spPr>
          <a:xfrm>
            <a:off x="318356" y="1268760"/>
            <a:ext cx="8507288" cy="4888200"/>
          </a:xfrm>
        </p:spPr>
        <p:txBody>
          <a:bodyPr/>
          <a:lstStyle/>
          <a:p>
            <a:pPr>
              <a:spcAft>
                <a:spcPts val="600"/>
              </a:spcAft>
            </a:pPr>
            <a:r>
              <a:rPr lang="en-US" dirty="0" smtClean="0"/>
              <a:t>32 % of professors showed students how to use course related technology</a:t>
            </a:r>
          </a:p>
          <a:p>
            <a:pPr lvl="1">
              <a:spcBef>
                <a:spcPts val="600"/>
              </a:spcBef>
              <a:spcAft>
                <a:spcPts val="600"/>
              </a:spcAft>
            </a:pPr>
            <a:r>
              <a:rPr lang="en-US" dirty="0" smtClean="0"/>
              <a:t>Professors in career / technical programs more likely to show than pre-university</a:t>
            </a:r>
          </a:p>
          <a:p>
            <a:pPr>
              <a:spcAft>
                <a:spcPts val="600"/>
              </a:spcAft>
            </a:pPr>
            <a:r>
              <a:rPr lang="en-US" dirty="0" smtClean="0"/>
              <a:t>Professors felt students overestimated their ability</a:t>
            </a:r>
          </a:p>
          <a:p>
            <a:pPr>
              <a:spcAft>
                <a:spcPts val="600"/>
              </a:spcAft>
            </a:pPr>
            <a:r>
              <a:rPr lang="en-US" dirty="0" smtClean="0"/>
              <a:t>Students felt professors should teach required skills</a:t>
            </a:r>
            <a:endParaRPr lang="en-US" dirty="0"/>
          </a:p>
        </p:txBody>
      </p:sp>
      <p:sp>
        <p:nvSpPr>
          <p:cNvPr id="2" name="Title 1"/>
          <p:cNvSpPr>
            <a:spLocks noGrp="1"/>
          </p:cNvSpPr>
          <p:nvPr>
            <p:ph type="title"/>
          </p:nvPr>
        </p:nvSpPr>
        <p:spPr>
          <a:xfrm>
            <a:off x="457200" y="476672"/>
            <a:ext cx="8229600" cy="684213"/>
          </a:xfrm>
        </p:spPr>
        <p:txBody>
          <a:bodyPr/>
          <a:lstStyle/>
          <a:p>
            <a:r>
              <a:rPr lang="en-US" dirty="0" smtClean="0"/>
              <a:t>#2: </a:t>
            </a:r>
            <a:r>
              <a:rPr lang="en-US" sz="3800" dirty="0" smtClean="0"/>
              <a:t>Students’ </a:t>
            </a:r>
            <a:r>
              <a:rPr lang="en-US" sz="3800" dirty="0"/>
              <a:t>Knowledge of Technology</a:t>
            </a:r>
            <a:endParaRPr lang="en-US" dirty="0"/>
          </a:p>
        </p:txBody>
      </p:sp>
    </p:spTree>
    <p:extLst>
      <p:ext uri="{BB962C8B-B14F-4D97-AF65-F5344CB8AC3E}">
        <p14:creationId xmlns:p14="http://schemas.microsoft.com/office/powerpoint/2010/main" val="905237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28</a:t>
            </a:fld>
            <a:endParaRPr lang="fr-FR" altLang="fr-FR" dirty="0"/>
          </a:p>
        </p:txBody>
      </p:sp>
      <p:sp>
        <p:nvSpPr>
          <p:cNvPr id="5" name="TextBox 4"/>
          <p:cNvSpPr txBox="1"/>
          <p:nvPr/>
        </p:nvSpPr>
        <p:spPr>
          <a:xfrm>
            <a:off x="647564" y="1412776"/>
            <a:ext cx="7848872" cy="4585871"/>
          </a:xfrm>
          <a:prstGeom prst="rect">
            <a:avLst/>
          </a:prstGeom>
          <a:noFill/>
        </p:spPr>
        <p:txBody>
          <a:bodyPr wrap="square" rtlCol="0">
            <a:spAutoFit/>
          </a:bodyPr>
          <a:lstStyle/>
          <a:p>
            <a:pPr marL="571500" indent="-571500">
              <a:spcBef>
                <a:spcPts val="1200"/>
              </a:spcBef>
              <a:spcAft>
                <a:spcPts val="1200"/>
              </a:spcAft>
              <a:buClr>
                <a:srgbClr val="3333FF"/>
              </a:buClr>
              <a:buSzPct val="110000"/>
              <a:buFont typeface="Arial" panose="020B0604020202020204" pitchFamily="34" charset="0"/>
              <a:buChar char="•"/>
            </a:pPr>
            <a:r>
              <a:rPr lang="pt-BR" sz="3600" b="1" dirty="0" smtClean="0">
                <a:solidFill>
                  <a:srgbClr val="002060"/>
                </a:solidFill>
                <a:latin typeface="Arial" panose="020B0604020202020204" pitchFamily="34" charset="0"/>
                <a:cs typeface="Arial" panose="020B0604020202020204" pitchFamily="34" charset="0"/>
              </a:rPr>
              <a:t>Misconception</a:t>
            </a:r>
            <a:r>
              <a:rPr lang="pt-BR" sz="3600" dirty="0" smtClean="0">
                <a:solidFill>
                  <a:srgbClr val="002060"/>
                </a:solidFill>
                <a:latin typeface="Arial" panose="020B0604020202020204" pitchFamily="34" charset="0"/>
                <a:cs typeface="Arial" panose="020B0604020202020204" pitchFamily="34" charset="0"/>
              </a:rPr>
              <a:t>: students are tech savvy. True?</a:t>
            </a:r>
          </a:p>
          <a:p>
            <a:pPr marL="571500" indent="-571500">
              <a:spcBef>
                <a:spcPts val="1200"/>
              </a:spcBef>
              <a:spcAft>
                <a:spcPts val="1200"/>
              </a:spcAft>
              <a:buClr>
                <a:srgbClr val="3333FF"/>
              </a:buClr>
              <a:buSzPct val="110000"/>
              <a:buFont typeface="Arial" panose="020B0604020202020204" pitchFamily="34" charset="0"/>
              <a:buChar char="•"/>
            </a:pPr>
            <a:r>
              <a:rPr lang="pt-BR" sz="3600" dirty="0" smtClean="0">
                <a:solidFill>
                  <a:srgbClr val="002060"/>
                </a:solidFill>
                <a:latin typeface="Arial" panose="020B0604020202020204" pitchFamily="34" charset="0"/>
                <a:cs typeface="Arial" panose="020B0604020202020204" pitchFamily="34" charset="0"/>
              </a:rPr>
              <a:t>Workshops on edtech content to students: useful apps, websites, cloud solutions</a:t>
            </a:r>
          </a:p>
          <a:p>
            <a:pPr marL="571500" indent="-571500">
              <a:spcBef>
                <a:spcPts val="1200"/>
              </a:spcBef>
              <a:spcAft>
                <a:spcPts val="1200"/>
              </a:spcAft>
              <a:buClr>
                <a:srgbClr val="3333FF"/>
              </a:buClr>
              <a:buSzPct val="110000"/>
              <a:buFont typeface="Arial" panose="020B0604020202020204" pitchFamily="34" charset="0"/>
              <a:buChar char="•"/>
            </a:pPr>
            <a:r>
              <a:rPr lang="pt-BR" sz="3600" dirty="0">
                <a:solidFill>
                  <a:srgbClr val="002060"/>
                </a:solidFill>
                <a:latin typeface="Arial" panose="020B0604020202020204" pitchFamily="34" charset="0"/>
                <a:cs typeface="Arial" panose="020B0604020202020204" pitchFamily="34" charset="0"/>
              </a:rPr>
              <a:t>My presentations: </a:t>
            </a:r>
            <a:r>
              <a:rPr lang="pt-BR" sz="3600" dirty="0">
                <a:solidFill>
                  <a:srgbClr val="002060"/>
                </a:solidFill>
                <a:latin typeface="Arial" panose="020B0604020202020204" pitchFamily="34" charset="0"/>
                <a:cs typeface="Arial" panose="020B0604020202020204" pitchFamily="34" charset="0"/>
                <a:hlinkClick r:id="rId2"/>
              </a:rPr>
              <a:t>https://</a:t>
            </a:r>
            <a:r>
              <a:rPr lang="pt-BR" sz="3600" dirty="0" smtClean="0">
                <a:solidFill>
                  <a:srgbClr val="002060"/>
                </a:solidFill>
                <a:latin typeface="Arial" panose="020B0604020202020204" pitchFamily="34" charset="0"/>
                <a:cs typeface="Arial" panose="020B0604020202020204" pitchFamily="34" charset="0"/>
                <a:hlinkClick r:id="rId2"/>
              </a:rPr>
              <a:t>www.slideshare.net/rscapin</a:t>
            </a:r>
            <a:endParaRPr lang="pt-BR" sz="36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152400"/>
            <a:ext cx="8229600" cy="684213"/>
          </a:xfrm>
        </p:spPr>
        <p:txBody>
          <a:bodyPr/>
          <a:lstStyle/>
          <a:p>
            <a:r>
              <a:rPr lang="en-US" dirty="0" smtClean="0"/>
              <a:t>#2: Possible Solutions</a:t>
            </a:r>
            <a:endParaRPr lang="en-US" dirty="0"/>
          </a:p>
        </p:txBody>
      </p:sp>
    </p:spTree>
    <p:extLst>
      <p:ext uri="{BB962C8B-B14F-4D97-AF65-F5344CB8AC3E}">
        <p14:creationId xmlns:p14="http://schemas.microsoft.com/office/powerpoint/2010/main" val="21949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29</a:t>
            </a:fld>
            <a:endParaRPr lang="fr-FR" altLang="fr-FR" dirty="0"/>
          </a:p>
        </p:txBody>
      </p:sp>
      <p:graphicFrame>
        <p:nvGraphicFramePr>
          <p:cNvPr id="5" name="Content Placeholder 4" descr="I like courses in which professors allow use of personal technology in class: 1% strongly disagree, 3% moderately disagree, 4% slightly disagree, 18% slightly disagree, 27% moderately agree, 47% strongly agree;&#10;In general professors allow use of personal technology in class: 17% stronlgy disagree, 14% moderately disagree, 18% slightly disagree, 18% slightly agree, 25% moderately agree, 8% strongly agree" title="Students views: Use of personal technology in class"/>
          <p:cNvGraphicFramePr>
            <a:graphicFrameLocks noGrp="1"/>
          </p:cNvGraphicFramePr>
          <p:nvPr>
            <p:ph sz="quarter" idx="1"/>
            <p:extLst>
              <p:ext uri="{D42A27DB-BD31-4B8C-83A1-F6EECF244321}">
                <p14:modId xmlns:p14="http://schemas.microsoft.com/office/powerpoint/2010/main" val="2365298414"/>
              </p:ext>
            </p:extLst>
          </p:nvPr>
        </p:nvGraphicFramePr>
        <p:xfrm>
          <a:off x="457200" y="1268413"/>
          <a:ext cx="8229600"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476672"/>
            <a:ext cx="8229600" cy="684213"/>
          </a:xfrm>
        </p:spPr>
        <p:txBody>
          <a:bodyPr/>
          <a:lstStyle/>
          <a:p>
            <a:r>
              <a:rPr lang="en-US" dirty="0" smtClean="0"/>
              <a:t>#1: </a:t>
            </a:r>
            <a:r>
              <a:rPr lang="en-US" sz="3800" dirty="0" smtClean="0"/>
              <a:t>Students’ Use of Personal Technology</a:t>
            </a:r>
            <a:endParaRPr lang="en-US" sz="3800" dirty="0"/>
          </a:p>
        </p:txBody>
      </p:sp>
    </p:spTree>
    <p:extLst>
      <p:ext uri="{BB962C8B-B14F-4D97-AF65-F5344CB8AC3E}">
        <p14:creationId xmlns:p14="http://schemas.microsoft.com/office/powerpoint/2010/main" val="318051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3</a:t>
            </a:fld>
            <a:endParaRPr lang="fr-FR" altLang="fr-FR" dirty="0"/>
          </a:p>
        </p:txBody>
      </p:sp>
      <p:sp>
        <p:nvSpPr>
          <p:cNvPr id="3" name="Content Placeholder 2"/>
          <p:cNvSpPr>
            <a:spLocks noGrp="1"/>
          </p:cNvSpPr>
          <p:nvPr>
            <p:ph sz="quarter" idx="1"/>
          </p:nvPr>
        </p:nvSpPr>
        <p:spPr>
          <a:xfrm>
            <a:off x="457200" y="1124744"/>
            <a:ext cx="8229600" cy="4888200"/>
          </a:xfrm>
        </p:spPr>
        <p:txBody>
          <a:bodyPr/>
          <a:lstStyle/>
          <a:p>
            <a:pPr marL="0" indent="0">
              <a:spcBef>
                <a:spcPts val="400"/>
              </a:spcBef>
              <a:spcAft>
                <a:spcPts val="400"/>
              </a:spcAft>
              <a:buNone/>
            </a:pPr>
            <a:r>
              <a:rPr lang="en-US" dirty="0" smtClean="0"/>
              <a:t>Students</a:t>
            </a:r>
          </a:p>
          <a:p>
            <a:pPr lvl="1">
              <a:spcBef>
                <a:spcPts val="400"/>
              </a:spcBef>
              <a:spcAft>
                <a:spcPts val="400"/>
              </a:spcAft>
            </a:pPr>
            <a:r>
              <a:rPr lang="en-US" dirty="0" smtClean="0"/>
              <a:t>Online questionnaire</a:t>
            </a:r>
          </a:p>
          <a:p>
            <a:pPr lvl="1">
              <a:spcBef>
                <a:spcPts val="400"/>
              </a:spcBef>
              <a:spcAft>
                <a:spcPts val="400"/>
              </a:spcAft>
            </a:pPr>
            <a:r>
              <a:rPr lang="en-US" dirty="0" smtClean="0"/>
              <a:t>Experiences with technology in cegep</a:t>
            </a:r>
          </a:p>
          <a:p>
            <a:pPr lvl="2">
              <a:spcBef>
                <a:spcPts val="400"/>
              </a:spcBef>
              <a:spcAft>
                <a:spcPts val="400"/>
              </a:spcAft>
            </a:pPr>
            <a:r>
              <a:rPr lang="en-US" dirty="0" smtClean="0"/>
              <a:t>Technologies professor used</a:t>
            </a:r>
          </a:p>
          <a:p>
            <a:pPr lvl="2">
              <a:spcBef>
                <a:spcPts val="400"/>
              </a:spcBef>
              <a:spcAft>
                <a:spcPts val="400"/>
              </a:spcAft>
            </a:pPr>
            <a:r>
              <a:rPr lang="en-US" dirty="0" smtClean="0"/>
              <a:t>What works well for them</a:t>
            </a:r>
          </a:p>
          <a:p>
            <a:pPr lvl="2">
              <a:spcBef>
                <a:spcPts val="400"/>
              </a:spcBef>
              <a:spcAft>
                <a:spcPts val="400"/>
              </a:spcAft>
            </a:pPr>
            <a:r>
              <a:rPr lang="en-US" dirty="0" smtClean="0"/>
              <a:t>Nomination of professors</a:t>
            </a:r>
          </a:p>
          <a:p>
            <a:pPr marL="0" lvl="2" indent="0">
              <a:spcBef>
                <a:spcPts val="400"/>
              </a:spcBef>
              <a:spcAft>
                <a:spcPts val="400"/>
              </a:spcAft>
              <a:buNone/>
            </a:pPr>
            <a:r>
              <a:rPr lang="en-US" sz="3600" dirty="0" smtClean="0"/>
              <a:t>Professors</a:t>
            </a:r>
          </a:p>
          <a:p>
            <a:pPr lvl="2">
              <a:spcBef>
                <a:spcPts val="400"/>
              </a:spcBef>
              <a:spcAft>
                <a:spcPts val="400"/>
              </a:spcAft>
            </a:pPr>
            <a:r>
              <a:rPr lang="en-US" sz="3200" dirty="0">
                <a:solidFill>
                  <a:srgbClr val="002060"/>
                </a:solidFill>
              </a:rPr>
              <a:t>Semi-structured </a:t>
            </a:r>
            <a:r>
              <a:rPr lang="en-US" sz="3200" dirty="0" smtClean="0">
                <a:solidFill>
                  <a:srgbClr val="002060"/>
                </a:solidFill>
              </a:rPr>
              <a:t>interview</a:t>
            </a:r>
          </a:p>
          <a:p>
            <a:pPr lvl="2">
              <a:spcBef>
                <a:spcPts val="400"/>
              </a:spcBef>
              <a:spcAft>
                <a:spcPts val="400"/>
              </a:spcAft>
            </a:pPr>
            <a:r>
              <a:rPr lang="en-US" sz="3200" dirty="0" smtClean="0">
                <a:solidFill>
                  <a:srgbClr val="002060"/>
                </a:solidFill>
              </a:rPr>
              <a:t>Checklist </a:t>
            </a:r>
            <a:r>
              <a:rPr lang="en-US" sz="3200" dirty="0">
                <a:solidFill>
                  <a:srgbClr val="002060"/>
                </a:solidFill>
              </a:rPr>
              <a:t>of </a:t>
            </a:r>
            <a:r>
              <a:rPr lang="en-US" sz="3200" dirty="0" smtClean="0">
                <a:solidFill>
                  <a:srgbClr val="002060"/>
                </a:solidFill>
              </a:rPr>
              <a:t>technology used </a:t>
            </a:r>
          </a:p>
          <a:p>
            <a:pPr marL="593725" lvl="2" indent="0">
              <a:spcBef>
                <a:spcPts val="400"/>
              </a:spcBef>
              <a:spcAft>
                <a:spcPts val="400"/>
              </a:spcAft>
              <a:buNone/>
            </a:pPr>
            <a:endParaRPr lang="en-US" sz="3200" dirty="0">
              <a:solidFill>
                <a:srgbClr val="002060"/>
              </a:solidFill>
            </a:endParaRPr>
          </a:p>
          <a:p>
            <a:pPr lvl="1"/>
            <a:endParaRPr lang="en-US" dirty="0" smtClean="0"/>
          </a:p>
          <a:p>
            <a:pPr marL="0" indent="0">
              <a:buNone/>
            </a:pPr>
            <a:endParaRPr lang="en-US" dirty="0" smtClean="0"/>
          </a:p>
          <a:p>
            <a:pPr marL="274637" lvl="1" indent="0">
              <a:buNone/>
            </a:pPr>
            <a:endParaRPr lang="en-US" dirty="0"/>
          </a:p>
        </p:txBody>
      </p:sp>
      <p:sp>
        <p:nvSpPr>
          <p:cNvPr id="2" name="Title 1"/>
          <p:cNvSpPr>
            <a:spLocks noGrp="1"/>
          </p:cNvSpPr>
          <p:nvPr>
            <p:ph type="title"/>
          </p:nvPr>
        </p:nvSpPr>
        <p:spPr>
          <a:xfrm>
            <a:off x="457200" y="260648"/>
            <a:ext cx="8229600" cy="684213"/>
          </a:xfrm>
        </p:spPr>
        <p:txBody>
          <a:bodyPr/>
          <a:lstStyle/>
          <a:p>
            <a:r>
              <a:rPr lang="en-US" dirty="0" smtClean="0"/>
              <a:t>Method </a:t>
            </a:r>
            <a:endParaRPr lang="en-US" dirty="0"/>
          </a:p>
        </p:txBody>
      </p:sp>
    </p:spTree>
    <p:extLst>
      <p:ext uri="{BB962C8B-B14F-4D97-AF65-F5344CB8AC3E}">
        <p14:creationId xmlns:p14="http://schemas.microsoft.com/office/powerpoint/2010/main" val="641601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30</a:t>
            </a:fld>
            <a:endParaRPr lang="fr-FR" altLang="fr-FR" dirty="0"/>
          </a:p>
        </p:txBody>
      </p:sp>
      <p:sp>
        <p:nvSpPr>
          <p:cNvPr id="3" name="Content Placeholder 2"/>
          <p:cNvSpPr>
            <a:spLocks noGrp="1"/>
          </p:cNvSpPr>
          <p:nvPr>
            <p:ph sz="quarter" idx="1"/>
          </p:nvPr>
        </p:nvSpPr>
        <p:spPr>
          <a:xfrm>
            <a:off x="457200" y="2132856"/>
            <a:ext cx="8229600" cy="3240360"/>
          </a:xfrm>
        </p:spPr>
        <p:txBody>
          <a:bodyPr/>
          <a:lstStyle/>
          <a:p>
            <a:r>
              <a:rPr lang="en-US" dirty="0" smtClean="0"/>
              <a:t>Professors felt students used personal technology inappropriately</a:t>
            </a:r>
          </a:p>
          <a:p>
            <a:pPr marL="0" indent="0">
              <a:buNone/>
            </a:pPr>
            <a:endParaRPr lang="en-US" dirty="0" smtClean="0"/>
          </a:p>
          <a:p>
            <a:r>
              <a:rPr lang="en-US" dirty="0" smtClean="0"/>
              <a:t>Never asked students purpose of use in class</a:t>
            </a:r>
            <a:endParaRPr lang="en-US" dirty="0"/>
          </a:p>
        </p:txBody>
      </p:sp>
      <p:sp>
        <p:nvSpPr>
          <p:cNvPr id="2" name="Title 1"/>
          <p:cNvSpPr>
            <a:spLocks noGrp="1"/>
          </p:cNvSpPr>
          <p:nvPr>
            <p:ph type="title"/>
          </p:nvPr>
        </p:nvSpPr>
        <p:spPr>
          <a:xfrm>
            <a:off x="467544" y="476672"/>
            <a:ext cx="8229600" cy="684213"/>
          </a:xfrm>
        </p:spPr>
        <p:txBody>
          <a:bodyPr/>
          <a:lstStyle/>
          <a:p>
            <a:r>
              <a:rPr lang="en-US" dirty="0"/>
              <a:t>#1: </a:t>
            </a:r>
            <a:r>
              <a:rPr lang="en-US" sz="3800" dirty="0"/>
              <a:t>Students’ Use of Personal </a:t>
            </a:r>
            <a:r>
              <a:rPr lang="en-US" sz="3800" dirty="0" smtClean="0"/>
              <a:t>Technology (cont’d)</a:t>
            </a:r>
            <a:endParaRPr lang="en-US" dirty="0"/>
          </a:p>
        </p:txBody>
      </p:sp>
    </p:spTree>
    <p:extLst>
      <p:ext uri="{BB962C8B-B14F-4D97-AF65-F5344CB8AC3E}">
        <p14:creationId xmlns:p14="http://schemas.microsoft.com/office/powerpoint/2010/main" val="2115102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31</a:t>
            </a:fld>
            <a:endParaRPr lang="fr-FR" altLang="fr-FR" dirty="0"/>
          </a:p>
        </p:txBody>
      </p:sp>
      <p:sp>
        <p:nvSpPr>
          <p:cNvPr id="5" name="TextBox 4"/>
          <p:cNvSpPr txBox="1"/>
          <p:nvPr/>
        </p:nvSpPr>
        <p:spPr>
          <a:xfrm>
            <a:off x="457200" y="1628800"/>
            <a:ext cx="8229600" cy="4278094"/>
          </a:xfrm>
          <a:prstGeom prst="rect">
            <a:avLst/>
          </a:prstGeom>
          <a:noFill/>
        </p:spPr>
        <p:txBody>
          <a:bodyPr wrap="square" rtlCol="0">
            <a:spAutoFit/>
          </a:bodyPr>
          <a:lstStyle/>
          <a:p>
            <a:pPr marL="361950" indent="-361950">
              <a:spcBef>
                <a:spcPts val="1200"/>
              </a:spcBef>
              <a:spcAft>
                <a:spcPts val="1200"/>
              </a:spcAft>
              <a:buClr>
                <a:srgbClr val="0033CC"/>
              </a:buClr>
              <a:buSzPct val="110000"/>
              <a:buFont typeface="Arial" charset="0"/>
              <a:buChar char="•"/>
            </a:pPr>
            <a:r>
              <a:rPr lang="pt-BR" sz="3600" dirty="0" smtClean="0">
                <a:solidFill>
                  <a:srgbClr val="002060"/>
                </a:solidFill>
                <a:latin typeface="Arial" panose="020B0604020202020204" pitchFamily="34" charset="0"/>
                <a:cs typeface="Arial" panose="020B0604020202020204" pitchFamily="34" charset="0"/>
              </a:rPr>
              <a:t>In </a:t>
            </a:r>
            <a:r>
              <a:rPr lang="pt-BR" sz="3600" dirty="0">
                <a:solidFill>
                  <a:srgbClr val="002060"/>
                </a:solidFill>
                <a:latin typeface="Arial" panose="020B0604020202020204" pitchFamily="34" charset="0"/>
                <a:cs typeface="Arial" panose="020B0604020202020204" pitchFamily="34" charset="0"/>
              </a:rPr>
              <a:t>conjunction with a </a:t>
            </a:r>
            <a:r>
              <a:rPr lang="pt-BR" sz="3600" b="1" u="sng" dirty="0">
                <a:solidFill>
                  <a:srgbClr val="002060"/>
                </a:solidFill>
                <a:latin typeface="Arial" panose="020B0604020202020204" pitchFamily="34" charset="0"/>
                <a:cs typeface="Arial" panose="020B0604020202020204" pitchFamily="34" charset="0"/>
              </a:rPr>
              <a:t>BYOD policy</a:t>
            </a:r>
            <a:r>
              <a:rPr lang="pt-BR" sz="3600" dirty="0">
                <a:solidFill>
                  <a:srgbClr val="002060"/>
                </a:solidFill>
                <a:latin typeface="Arial" panose="020B0604020202020204" pitchFamily="34" charset="0"/>
                <a:cs typeface="Arial" panose="020B0604020202020204" pitchFamily="34" charset="0"/>
              </a:rPr>
              <a:t>, make students aware of how technology should be used in the </a:t>
            </a:r>
            <a:r>
              <a:rPr lang="pt-BR" sz="3600" dirty="0" smtClean="0">
                <a:solidFill>
                  <a:srgbClr val="002060"/>
                </a:solidFill>
                <a:latin typeface="Arial" panose="020B0604020202020204" pitchFamily="34" charset="0"/>
                <a:cs typeface="Arial" panose="020B0604020202020204" pitchFamily="34" charset="0"/>
              </a:rPr>
              <a:t>classroom</a:t>
            </a:r>
          </a:p>
          <a:p>
            <a:pPr marL="361950" indent="-361950">
              <a:spcBef>
                <a:spcPts val="1200"/>
              </a:spcBef>
              <a:spcAft>
                <a:spcPts val="1200"/>
              </a:spcAft>
              <a:buClr>
                <a:srgbClr val="0033CC"/>
              </a:buClr>
              <a:buSzPct val="110000"/>
              <a:buFont typeface="Arial" charset="0"/>
              <a:buChar char="•"/>
            </a:pPr>
            <a:r>
              <a:rPr lang="pt-BR" sz="3600" dirty="0">
                <a:solidFill>
                  <a:srgbClr val="002060"/>
                </a:solidFill>
                <a:latin typeface="Arial" panose="020B0604020202020204" pitchFamily="34" charset="0"/>
                <a:cs typeface="Arial" panose="020B0604020202020204" pitchFamily="34" charset="0"/>
              </a:rPr>
              <a:t>Get feedback from students on how they feel in using technology in the </a:t>
            </a:r>
            <a:r>
              <a:rPr lang="pt-BR" sz="3600" dirty="0" smtClean="0">
                <a:solidFill>
                  <a:srgbClr val="002060"/>
                </a:solidFill>
                <a:latin typeface="Arial" panose="020B0604020202020204" pitchFamily="34" charset="0"/>
                <a:cs typeface="Arial" panose="020B0604020202020204" pitchFamily="34" charset="0"/>
              </a:rPr>
              <a:t>classroom</a:t>
            </a:r>
            <a:endParaRPr lang="pt-BR" sz="36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#1: Possible Solutions</a:t>
            </a:r>
            <a:endParaRPr lang="en-US" dirty="0"/>
          </a:p>
        </p:txBody>
      </p:sp>
    </p:spTree>
    <p:extLst>
      <p:ext uri="{BB962C8B-B14F-4D97-AF65-F5344CB8AC3E}">
        <p14:creationId xmlns:p14="http://schemas.microsoft.com/office/powerpoint/2010/main" val="13868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32</a:t>
            </a:fld>
            <a:endParaRPr lang="fr-FR" altLang="fr-FR" dirty="0"/>
          </a:p>
        </p:txBody>
      </p:sp>
      <p:pic>
        <p:nvPicPr>
          <p:cNvPr id="5" name="Picture 4" descr="Picture of a person speaking through a megaphone. Copyright is http://referencementalgerie.com/" title="person speaking throught megaphone"/>
          <p:cNvPicPr>
            <a:picLocks noChangeAspect="1"/>
          </p:cNvPicPr>
          <p:nvPr/>
        </p:nvPicPr>
        <p:blipFill>
          <a:blip r:embed="rId2" cstate="print"/>
          <a:stretch>
            <a:fillRect/>
          </a:stretch>
        </p:blipFill>
        <p:spPr>
          <a:xfrm>
            <a:off x="7236296" y="4653136"/>
            <a:ext cx="1524000" cy="1524000"/>
          </a:xfrm>
          <a:prstGeom prst="rect">
            <a:avLst/>
          </a:prstGeom>
        </p:spPr>
      </p:pic>
      <p:sp>
        <p:nvSpPr>
          <p:cNvPr id="3" name="Content Placeholder 2"/>
          <p:cNvSpPr>
            <a:spLocks noGrp="1"/>
          </p:cNvSpPr>
          <p:nvPr>
            <p:ph sz="quarter" idx="1"/>
          </p:nvPr>
        </p:nvSpPr>
        <p:spPr>
          <a:xfrm>
            <a:off x="457200" y="1268760"/>
            <a:ext cx="8229600" cy="3600400"/>
          </a:xfrm>
        </p:spPr>
        <p:txBody>
          <a:bodyPr/>
          <a:lstStyle/>
          <a:p>
            <a:pPr>
              <a:spcAft>
                <a:spcPts val="600"/>
              </a:spcAft>
            </a:pPr>
            <a:r>
              <a:rPr lang="en-US" dirty="0" smtClean="0"/>
              <a:t>Help is available:</a:t>
            </a:r>
          </a:p>
          <a:p>
            <a:pPr lvl="1">
              <a:spcBef>
                <a:spcPts val="600"/>
              </a:spcBef>
              <a:spcAft>
                <a:spcPts val="600"/>
              </a:spcAft>
            </a:pPr>
            <a:r>
              <a:rPr lang="en-US" dirty="0" smtClean="0"/>
              <a:t>Online resources</a:t>
            </a:r>
          </a:p>
          <a:p>
            <a:pPr lvl="1">
              <a:spcBef>
                <a:spcPts val="600"/>
              </a:spcBef>
              <a:spcAft>
                <a:spcPts val="600"/>
              </a:spcAft>
            </a:pPr>
            <a:r>
              <a:rPr lang="en-US" dirty="0" smtClean="0"/>
              <a:t>Campus technical support</a:t>
            </a:r>
          </a:p>
          <a:p>
            <a:pPr lvl="1">
              <a:spcBef>
                <a:spcPts val="600"/>
              </a:spcBef>
              <a:spcAft>
                <a:spcPts val="600"/>
              </a:spcAft>
            </a:pPr>
            <a:r>
              <a:rPr lang="en-US" dirty="0" smtClean="0"/>
              <a:t>Peer support</a:t>
            </a:r>
          </a:p>
          <a:p>
            <a:pPr>
              <a:spcAft>
                <a:spcPts val="600"/>
              </a:spcAft>
            </a:pPr>
            <a:r>
              <a:rPr lang="en-US" dirty="0" smtClean="0"/>
              <a:t>Not only what technology is being used, but how well it is used</a:t>
            </a:r>
            <a:endParaRPr lang="en-US" dirty="0"/>
          </a:p>
        </p:txBody>
      </p:sp>
      <p:sp>
        <p:nvSpPr>
          <p:cNvPr id="2" name="Title 1"/>
          <p:cNvSpPr>
            <a:spLocks noGrp="1"/>
          </p:cNvSpPr>
          <p:nvPr>
            <p:ph type="title"/>
          </p:nvPr>
        </p:nvSpPr>
        <p:spPr>
          <a:xfrm>
            <a:off x="457200" y="260648"/>
            <a:ext cx="8229600" cy="684213"/>
          </a:xfrm>
        </p:spPr>
        <p:txBody>
          <a:bodyPr/>
          <a:lstStyle/>
          <a:p>
            <a:r>
              <a:rPr lang="en-US" dirty="0" smtClean="0"/>
              <a:t>Take Home Messages</a:t>
            </a:r>
            <a:endParaRPr lang="en-US" dirty="0"/>
          </a:p>
        </p:txBody>
      </p:sp>
    </p:spTree>
    <p:extLst>
      <p:ext uri="{BB962C8B-B14F-4D97-AF65-F5344CB8AC3E}">
        <p14:creationId xmlns:p14="http://schemas.microsoft.com/office/powerpoint/2010/main" val="2698420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9356CCB7-C928-4DBF-9CB1-A551AAA24628}" type="slidenum">
              <a:rPr lang="fr-CA" altLang="en-US" sz="1400">
                <a:solidFill>
                  <a:srgbClr val="0033CC"/>
                </a:solidFill>
              </a:rPr>
              <a:pPr>
                <a:spcBef>
                  <a:spcPct val="0"/>
                </a:spcBef>
                <a:buClrTx/>
                <a:buSzTx/>
                <a:buFontTx/>
                <a:buNone/>
              </a:pPr>
              <a:t>33</a:t>
            </a:fld>
            <a:endParaRPr lang="fr-CA" altLang="en-US" sz="1400" dirty="0">
              <a:solidFill>
                <a:srgbClr val="0033CC"/>
              </a:solidFill>
            </a:endParaRPr>
          </a:p>
        </p:txBody>
      </p:sp>
      <p:pic>
        <p:nvPicPr>
          <p:cNvPr id="5" name="Picture 3" descr="Picture of a cartoon man leaning on a question mark.Copyright is https://technovation10.wordpress.com/category/general-events/brainstorm/" title="Cartoon man leaning on a question mark"/>
          <p:cNvPicPr>
            <a:picLocks noChangeAspect="1" noChangeArrowheads="1"/>
          </p:cNvPicPr>
          <p:nvPr/>
        </p:nvPicPr>
        <p:blipFill>
          <a:blip r:embed="rId3" cstate="print"/>
          <a:srcRect/>
          <a:stretch>
            <a:fillRect/>
          </a:stretch>
        </p:blipFill>
        <p:spPr bwMode="auto">
          <a:xfrm>
            <a:off x="3275856" y="2564903"/>
            <a:ext cx="2736304" cy="2579945"/>
          </a:xfrm>
          <a:prstGeom prst="rect">
            <a:avLst/>
          </a:prstGeom>
          <a:noFill/>
          <a:ln w="9525">
            <a:noFill/>
            <a:miter lim="800000"/>
            <a:headEnd/>
            <a:tailEnd/>
          </a:ln>
          <a:effectLst/>
        </p:spPr>
      </p:pic>
      <p:sp>
        <p:nvSpPr>
          <p:cNvPr id="35842" name="Title 1"/>
          <p:cNvSpPr>
            <a:spLocks noGrp="1"/>
          </p:cNvSpPr>
          <p:nvPr>
            <p:ph type="title"/>
          </p:nvPr>
        </p:nvSpPr>
        <p:spPr>
          <a:xfrm>
            <a:off x="528638" y="333375"/>
            <a:ext cx="8229600" cy="684213"/>
          </a:xfrm>
        </p:spPr>
        <p:txBody>
          <a:bodyPr/>
          <a:lstStyle/>
          <a:p>
            <a:r>
              <a:rPr lang="en-US" altLang="en-US" sz="4400" dirty="0">
                <a:latin typeface="Arial" charset="0"/>
                <a:cs typeface="Arial" charset="0"/>
              </a:rPr>
              <a:t>Questions?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5624E992-7B71-419F-89A6-CF04C5782A62}" type="slidenum">
              <a:rPr lang="fr-CA" altLang="en-US" sz="1400">
                <a:solidFill>
                  <a:srgbClr val="0033CC"/>
                </a:solidFill>
              </a:rPr>
              <a:pPr>
                <a:spcBef>
                  <a:spcPct val="0"/>
                </a:spcBef>
                <a:buClrTx/>
                <a:buSzTx/>
                <a:buFontTx/>
                <a:buNone/>
              </a:pPr>
              <a:t>34</a:t>
            </a:fld>
            <a:endParaRPr lang="fr-CA" altLang="en-US" sz="1400" dirty="0">
              <a:solidFill>
                <a:srgbClr val="0033CC"/>
              </a:solidFill>
            </a:endParaRPr>
          </a:p>
        </p:txBody>
      </p:sp>
      <p:sp>
        <p:nvSpPr>
          <p:cNvPr id="3" name="Content Placeholder 2"/>
          <p:cNvSpPr>
            <a:spLocks noGrp="1"/>
          </p:cNvSpPr>
          <p:nvPr>
            <p:ph idx="1"/>
          </p:nvPr>
        </p:nvSpPr>
        <p:spPr>
          <a:xfrm>
            <a:off x="462756" y="1340769"/>
            <a:ext cx="8218488" cy="3960440"/>
          </a:xfrm>
        </p:spPr>
        <p:txBody>
          <a:bodyPr>
            <a:noAutofit/>
          </a:bodyPr>
          <a:lstStyle/>
          <a:p>
            <a:pPr marL="0" indent="0">
              <a:spcBef>
                <a:spcPts val="1200"/>
              </a:spcBef>
              <a:spcAft>
                <a:spcPts val="1200"/>
              </a:spcAft>
              <a:buNone/>
              <a:defRPr/>
            </a:pPr>
            <a:r>
              <a:rPr lang="en-US" sz="3200" dirty="0" smtClean="0">
                <a:solidFill>
                  <a:schemeClr val="bg2">
                    <a:lumMod val="25000"/>
                  </a:schemeClr>
                </a:solidFill>
              </a:rPr>
              <a:t>Alice Havel</a:t>
            </a:r>
          </a:p>
          <a:p>
            <a:pPr marL="0" indent="0">
              <a:spcBef>
                <a:spcPts val="1200"/>
              </a:spcBef>
              <a:spcAft>
                <a:spcPts val="1200"/>
              </a:spcAft>
              <a:buNone/>
              <a:defRPr/>
            </a:pPr>
            <a:r>
              <a:rPr lang="en-US" sz="3200" dirty="0" smtClean="0">
                <a:solidFill>
                  <a:schemeClr val="bg2">
                    <a:lumMod val="25000"/>
                  </a:schemeClr>
                </a:solidFill>
                <a:hlinkClick r:id="rId3"/>
              </a:rPr>
              <a:t>ahavel@dawsoncollege.qc.ca</a:t>
            </a:r>
            <a:endParaRPr lang="en-US" sz="3200" dirty="0" smtClean="0">
              <a:solidFill>
                <a:schemeClr val="bg2">
                  <a:lumMod val="25000"/>
                </a:schemeClr>
              </a:solidFill>
            </a:endParaRPr>
          </a:p>
          <a:p>
            <a:pPr marL="0" indent="0">
              <a:spcBef>
                <a:spcPts val="1200"/>
              </a:spcBef>
              <a:spcAft>
                <a:spcPts val="1200"/>
              </a:spcAft>
              <a:buNone/>
              <a:defRPr/>
            </a:pPr>
            <a:endParaRPr lang="en-US" sz="3200" dirty="0" smtClean="0">
              <a:solidFill>
                <a:schemeClr val="bg2">
                  <a:lumMod val="25000"/>
                </a:schemeClr>
              </a:solidFill>
            </a:endParaRPr>
          </a:p>
          <a:p>
            <a:pPr marL="0" indent="0">
              <a:spcBef>
                <a:spcPts val="1200"/>
              </a:spcBef>
              <a:spcAft>
                <a:spcPts val="1200"/>
              </a:spcAft>
              <a:buNone/>
              <a:defRPr/>
            </a:pPr>
            <a:r>
              <a:rPr lang="en-US" sz="3200" dirty="0" smtClean="0">
                <a:solidFill>
                  <a:schemeClr val="bg2">
                    <a:lumMod val="25000"/>
                  </a:schemeClr>
                </a:solidFill>
              </a:rPr>
              <a:t>Rafael Scapin</a:t>
            </a:r>
          </a:p>
          <a:p>
            <a:pPr marL="0" indent="0">
              <a:spcBef>
                <a:spcPts val="1200"/>
              </a:spcBef>
              <a:spcAft>
                <a:spcPts val="1200"/>
              </a:spcAft>
              <a:buNone/>
              <a:defRPr/>
            </a:pPr>
            <a:r>
              <a:rPr lang="en-US" sz="3200" dirty="0" smtClean="0">
                <a:solidFill>
                  <a:schemeClr val="bg2">
                    <a:lumMod val="25000"/>
                  </a:schemeClr>
                </a:solidFill>
                <a:hlinkClick r:id="rId4"/>
              </a:rPr>
              <a:t>rscapin@dawsoncollege.qc.ca</a:t>
            </a:r>
            <a:endParaRPr lang="en-US" sz="3200" dirty="0" smtClean="0">
              <a:solidFill>
                <a:schemeClr val="bg2">
                  <a:lumMod val="25000"/>
                </a:schemeClr>
              </a:solidFill>
            </a:endParaRPr>
          </a:p>
          <a:p>
            <a:pPr marL="0" indent="0">
              <a:spcBef>
                <a:spcPts val="1200"/>
              </a:spcBef>
              <a:spcAft>
                <a:spcPts val="1200"/>
              </a:spcAft>
              <a:buNone/>
              <a:defRPr/>
            </a:pPr>
            <a:endParaRPr lang="en-US" sz="3200" dirty="0" smtClean="0">
              <a:solidFill>
                <a:schemeClr val="bg2">
                  <a:lumMod val="25000"/>
                </a:schemeClr>
              </a:solidFill>
            </a:endParaRPr>
          </a:p>
          <a:p>
            <a:pPr marL="0" indent="0">
              <a:spcBef>
                <a:spcPts val="1200"/>
              </a:spcBef>
              <a:spcAft>
                <a:spcPts val="1200"/>
              </a:spcAft>
              <a:buNone/>
              <a:defRPr/>
            </a:pPr>
            <a:endParaRPr lang="en-US" sz="3200" u="sng" dirty="0" smtClean="0">
              <a:solidFill>
                <a:schemeClr val="bg2">
                  <a:lumMod val="25000"/>
                </a:schemeClr>
              </a:solidFill>
            </a:endParaRPr>
          </a:p>
          <a:p>
            <a:pPr marL="0" indent="0">
              <a:spcBef>
                <a:spcPts val="1200"/>
              </a:spcBef>
              <a:spcAft>
                <a:spcPts val="1200"/>
              </a:spcAft>
              <a:buNone/>
              <a:defRPr/>
            </a:pPr>
            <a:endParaRPr lang="en-US" sz="2800" u="sng" dirty="0">
              <a:solidFill>
                <a:schemeClr val="bg2">
                  <a:lumMod val="25000"/>
                </a:schemeClr>
              </a:solidFill>
            </a:endParaRPr>
          </a:p>
        </p:txBody>
      </p:sp>
      <p:sp>
        <p:nvSpPr>
          <p:cNvPr id="36866" name="Title 1"/>
          <p:cNvSpPr>
            <a:spLocks noGrp="1"/>
          </p:cNvSpPr>
          <p:nvPr>
            <p:ph type="title"/>
          </p:nvPr>
        </p:nvSpPr>
        <p:spPr>
          <a:xfrm>
            <a:off x="457200" y="260350"/>
            <a:ext cx="8229600" cy="684213"/>
          </a:xfrm>
        </p:spPr>
        <p:txBody>
          <a:bodyPr/>
          <a:lstStyle/>
          <a:p>
            <a:r>
              <a:rPr lang="en-US" altLang="en-US" dirty="0">
                <a:latin typeface="Arial" charset="0"/>
                <a:cs typeface="Arial" charset="0"/>
              </a:rPr>
              <a:t>Contact Us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78D75347-9DC6-4139-9E06-351A656B49A2}" type="slidenum">
              <a:rPr lang="fr-FR" altLang="fr-FR" sz="1400">
                <a:solidFill>
                  <a:srgbClr val="0033CC"/>
                </a:solidFill>
                <a:latin typeface="Arial" charset="0"/>
              </a:rPr>
              <a:pPr/>
              <a:t>4</a:t>
            </a:fld>
            <a:endParaRPr lang="fr-FR" altLang="fr-FR" sz="1400" dirty="0">
              <a:solidFill>
                <a:srgbClr val="0033CC"/>
              </a:solidFill>
              <a:latin typeface="Arial" charset="0"/>
            </a:endParaRPr>
          </a:p>
        </p:txBody>
      </p:sp>
      <p:sp>
        <p:nvSpPr>
          <p:cNvPr id="3" name="Content Placeholder 2"/>
          <p:cNvSpPr>
            <a:spLocks noGrp="1"/>
          </p:cNvSpPr>
          <p:nvPr>
            <p:ph sz="quarter" idx="1"/>
          </p:nvPr>
        </p:nvSpPr>
        <p:spPr>
          <a:xfrm>
            <a:off x="431800" y="1412776"/>
            <a:ext cx="8280400" cy="4887912"/>
          </a:xfrm>
        </p:spPr>
        <p:txBody>
          <a:bodyPr/>
          <a:lstStyle/>
          <a:p>
            <a:pPr lvl="0">
              <a:spcAft>
                <a:spcPts val="600"/>
              </a:spcAft>
            </a:pPr>
            <a:r>
              <a:rPr lang="en-US" altLang="en-US" dirty="0" smtClean="0">
                <a:latin typeface="Arial" charset="0"/>
                <a:cs typeface="Arial" charset="0"/>
              </a:rPr>
              <a:t>Sex </a:t>
            </a:r>
            <a:endParaRPr lang="en-US" altLang="en-US" dirty="0">
              <a:latin typeface="Arial" charset="0"/>
              <a:cs typeface="Arial" charset="0"/>
            </a:endParaRPr>
          </a:p>
          <a:p>
            <a:pPr lvl="2">
              <a:spcBef>
                <a:spcPts val="600"/>
              </a:spcBef>
              <a:spcAft>
                <a:spcPts val="600"/>
              </a:spcAft>
            </a:pPr>
            <a:r>
              <a:rPr lang="en-US" altLang="en-US" sz="3200" dirty="0" smtClean="0">
                <a:latin typeface="Arial" charset="0"/>
                <a:cs typeface="Arial" charset="0"/>
              </a:rPr>
              <a:t>Female </a:t>
            </a:r>
            <a:r>
              <a:rPr lang="en-US" altLang="en-US" sz="3200" dirty="0">
                <a:latin typeface="Arial" charset="0"/>
                <a:cs typeface="Arial" charset="0"/>
              </a:rPr>
              <a:t>: n = 183 (59 %)</a:t>
            </a:r>
          </a:p>
          <a:p>
            <a:pPr lvl="2">
              <a:spcBef>
                <a:spcPts val="600"/>
              </a:spcBef>
              <a:spcAft>
                <a:spcPts val="600"/>
              </a:spcAft>
            </a:pPr>
            <a:r>
              <a:rPr lang="en-US" altLang="en-US" sz="3200" dirty="0" smtClean="0">
                <a:latin typeface="Arial" charset="0"/>
                <a:cs typeface="Arial" charset="0"/>
              </a:rPr>
              <a:t>Male </a:t>
            </a:r>
            <a:r>
              <a:rPr lang="en-US" altLang="en-US" sz="3200" dirty="0">
                <a:latin typeface="Arial" charset="0"/>
                <a:cs typeface="Arial" charset="0"/>
              </a:rPr>
              <a:t>: n = 126 (40 </a:t>
            </a:r>
            <a:r>
              <a:rPr lang="en-US" altLang="en-US" sz="3200" dirty="0" smtClean="0">
                <a:latin typeface="Arial" charset="0"/>
                <a:cs typeface="Arial" charset="0"/>
              </a:rPr>
              <a:t>%)</a:t>
            </a:r>
            <a:endParaRPr lang="en-US" altLang="en-US" sz="1200" dirty="0">
              <a:latin typeface="Arial" charset="0"/>
              <a:cs typeface="Arial" charset="0"/>
            </a:endParaRPr>
          </a:p>
          <a:p>
            <a:pPr lvl="0">
              <a:spcAft>
                <a:spcPts val="600"/>
              </a:spcAft>
            </a:pPr>
            <a:r>
              <a:rPr lang="en-CA" altLang="en-US" dirty="0" smtClean="0">
                <a:latin typeface="Arial" charset="0"/>
                <a:cs typeface="Arial" charset="0"/>
              </a:rPr>
              <a:t>Age </a:t>
            </a:r>
            <a:r>
              <a:rPr lang="en-US" altLang="en-US" dirty="0">
                <a:latin typeface="Arial" charset="0"/>
                <a:cs typeface="Arial" charset="0"/>
              </a:rPr>
              <a:t>: </a:t>
            </a:r>
            <a:r>
              <a:rPr lang="en-US" altLang="en-US" dirty="0" smtClean="0">
                <a:latin typeface="Arial" charset="0"/>
                <a:cs typeface="Arial" charset="0"/>
              </a:rPr>
              <a:t>average </a:t>
            </a:r>
            <a:r>
              <a:rPr lang="en-US" altLang="en-US" dirty="0">
                <a:latin typeface="Arial" charset="0"/>
                <a:cs typeface="Arial" charset="0"/>
              </a:rPr>
              <a:t>= </a:t>
            </a:r>
            <a:r>
              <a:rPr lang="en-US" altLang="en-US" dirty="0" smtClean="0">
                <a:latin typeface="Arial" charset="0"/>
                <a:cs typeface="Arial" charset="0"/>
              </a:rPr>
              <a:t>20.50</a:t>
            </a:r>
            <a:endParaRPr lang="en-US" altLang="en-US" dirty="0">
              <a:latin typeface="Arial" charset="0"/>
              <a:cs typeface="Arial" charset="0"/>
            </a:endParaRPr>
          </a:p>
          <a:p>
            <a:pPr lvl="0">
              <a:spcAft>
                <a:spcPts val="600"/>
              </a:spcAft>
            </a:pPr>
            <a:r>
              <a:rPr lang="en-US" altLang="en-US" dirty="0" smtClean="0">
                <a:solidFill>
                  <a:srgbClr val="002060"/>
                </a:solidFill>
                <a:latin typeface="Arial" charset="0"/>
                <a:cs typeface="Arial" charset="0"/>
              </a:rPr>
              <a:t>Program of Study</a:t>
            </a:r>
            <a:endParaRPr lang="en-US" altLang="en-US" dirty="0">
              <a:latin typeface="Arial" charset="0"/>
              <a:cs typeface="Arial" charset="0"/>
            </a:endParaRPr>
          </a:p>
          <a:p>
            <a:pPr lvl="2">
              <a:spcBef>
                <a:spcPts val="600"/>
              </a:spcBef>
              <a:spcAft>
                <a:spcPts val="600"/>
              </a:spcAft>
            </a:pPr>
            <a:r>
              <a:rPr lang="en-US" altLang="en-US" sz="3200" dirty="0" smtClean="0">
                <a:latin typeface="Arial" charset="0"/>
                <a:cs typeface="Arial" charset="0"/>
              </a:rPr>
              <a:t>Pre-university </a:t>
            </a:r>
            <a:r>
              <a:rPr lang="en-US" altLang="en-US" sz="3200" dirty="0">
                <a:latin typeface="Arial" charset="0"/>
                <a:cs typeface="Arial" charset="0"/>
              </a:rPr>
              <a:t>: n = 210 (68 %)</a:t>
            </a:r>
          </a:p>
          <a:p>
            <a:pPr lvl="2">
              <a:spcBef>
                <a:spcPts val="600"/>
              </a:spcBef>
              <a:spcAft>
                <a:spcPts val="600"/>
              </a:spcAft>
            </a:pPr>
            <a:r>
              <a:rPr lang="en-CA" altLang="en-US" sz="3200" dirty="0" smtClean="0">
                <a:latin typeface="Arial" charset="0"/>
                <a:cs typeface="Arial" charset="0"/>
              </a:rPr>
              <a:t>Technical / career </a:t>
            </a:r>
            <a:r>
              <a:rPr lang="en-US" altLang="en-US" sz="3200" dirty="0">
                <a:latin typeface="Arial" charset="0"/>
                <a:cs typeface="Arial" charset="0"/>
              </a:rPr>
              <a:t>: n = 94 (31 %)</a:t>
            </a:r>
            <a:endParaRPr lang="en-US" sz="3200" i="1" dirty="0">
              <a:solidFill>
                <a:srgbClr val="002060"/>
              </a:solidFill>
            </a:endParaRPr>
          </a:p>
          <a:p>
            <a:pPr marL="0" indent="0" algn="just">
              <a:buFont typeface="Arial" charset="0"/>
              <a:buNone/>
              <a:defRPr/>
            </a:pPr>
            <a:r>
              <a:rPr lang="en-US" sz="2400" dirty="0"/>
              <a:t>	</a:t>
            </a:r>
          </a:p>
          <a:p>
            <a:pPr marL="0" indent="0" algn="just">
              <a:buFont typeface="Arial" charset="0"/>
              <a:buNone/>
              <a:defRPr/>
            </a:pPr>
            <a:endParaRPr lang="fr-CA" dirty="0"/>
          </a:p>
          <a:p>
            <a:pPr marL="0" indent="0" algn="just">
              <a:buFont typeface="Arial" charset="0"/>
              <a:buNone/>
              <a:defRPr/>
            </a:pPr>
            <a:endParaRPr lang="fr-CA" dirty="0"/>
          </a:p>
          <a:p>
            <a:pPr marL="0" indent="0" algn="just">
              <a:buFont typeface="Arial" charset="0"/>
              <a:buNone/>
              <a:defRPr/>
            </a:pPr>
            <a:endParaRPr lang="fr-CA" dirty="0"/>
          </a:p>
          <a:p>
            <a:pPr marL="0" indent="0" algn="just">
              <a:buFont typeface="Arial" charset="0"/>
              <a:buNone/>
              <a:defRPr/>
            </a:pPr>
            <a:endParaRPr lang="fr-CA" dirty="0"/>
          </a:p>
          <a:p>
            <a:pPr marL="0" indent="0" algn="just">
              <a:buFont typeface="Arial" charset="0"/>
              <a:buNone/>
              <a:defRPr/>
            </a:pPr>
            <a:endParaRPr lang="en-US" dirty="0"/>
          </a:p>
          <a:p>
            <a:pPr marL="0" indent="0">
              <a:buFont typeface="Arial" charset="0"/>
              <a:buNone/>
              <a:defRPr/>
            </a:pPr>
            <a:endParaRPr lang="en-US" dirty="0"/>
          </a:p>
          <a:p>
            <a:pPr marL="0" indent="0">
              <a:buFont typeface="Arial" charset="0"/>
              <a:buNone/>
              <a:defRPr/>
            </a:pPr>
            <a:endParaRPr lang="en-US" dirty="0"/>
          </a:p>
        </p:txBody>
      </p:sp>
      <p:sp>
        <p:nvSpPr>
          <p:cNvPr id="7170" name="Title 1"/>
          <p:cNvSpPr>
            <a:spLocks noGrp="1"/>
          </p:cNvSpPr>
          <p:nvPr>
            <p:ph type="title"/>
          </p:nvPr>
        </p:nvSpPr>
        <p:spPr>
          <a:xfrm>
            <a:off x="468313" y="260350"/>
            <a:ext cx="8229600" cy="684213"/>
          </a:xfrm>
        </p:spPr>
        <p:txBody>
          <a:bodyPr/>
          <a:lstStyle/>
          <a:p>
            <a:r>
              <a:rPr lang="en-US" altLang="en-US" sz="3800" dirty="0" smtClean="0">
                <a:latin typeface="Arial" charset="0"/>
                <a:cs typeface="Arial" charset="0"/>
              </a:rPr>
              <a:t>Student Characteristics</a:t>
            </a:r>
            <a:endParaRPr lang="en-US" altLang="en-US" sz="3800" dirty="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D673780E-68CD-4E6F-995F-12F44123C802}" type="slidenum">
              <a:rPr lang="fr-CA" altLang="en-US" sz="1400">
                <a:solidFill>
                  <a:srgbClr val="0033CC"/>
                </a:solidFill>
              </a:rPr>
              <a:pPr>
                <a:spcBef>
                  <a:spcPct val="0"/>
                </a:spcBef>
                <a:buClrTx/>
                <a:buSzTx/>
                <a:buFontTx/>
                <a:buNone/>
              </a:pPr>
              <a:t>5</a:t>
            </a:fld>
            <a:endParaRPr lang="fr-CA" altLang="en-US" sz="1400" dirty="0">
              <a:solidFill>
                <a:srgbClr val="0033CC"/>
              </a:solidFill>
            </a:endParaRPr>
          </a:p>
        </p:txBody>
      </p:sp>
      <p:sp>
        <p:nvSpPr>
          <p:cNvPr id="8194" name="Content Placeholder 2"/>
          <p:cNvSpPr>
            <a:spLocks noGrp="1"/>
          </p:cNvSpPr>
          <p:nvPr>
            <p:ph idx="1"/>
          </p:nvPr>
        </p:nvSpPr>
        <p:spPr>
          <a:xfrm>
            <a:off x="491332" y="1124744"/>
            <a:ext cx="8161337" cy="5040312"/>
          </a:xfrm>
        </p:spPr>
        <p:txBody>
          <a:bodyPr/>
          <a:lstStyle/>
          <a:p>
            <a:pPr lvl="0">
              <a:spcAft>
                <a:spcPts val="600"/>
              </a:spcAft>
            </a:pPr>
            <a:r>
              <a:rPr lang="en-US" dirty="0"/>
              <a:t>Language of Cegep:</a:t>
            </a:r>
          </a:p>
          <a:p>
            <a:pPr lvl="1">
              <a:spcBef>
                <a:spcPts val="600"/>
              </a:spcBef>
              <a:spcAft>
                <a:spcPts val="600"/>
              </a:spcAft>
            </a:pPr>
            <a:r>
              <a:rPr lang="en-US" dirty="0"/>
              <a:t>English (54%)</a:t>
            </a:r>
          </a:p>
          <a:p>
            <a:pPr lvl="1">
              <a:spcBef>
                <a:spcPts val="600"/>
              </a:spcBef>
              <a:spcAft>
                <a:spcPts val="600"/>
              </a:spcAft>
            </a:pPr>
            <a:r>
              <a:rPr lang="en-US" dirty="0"/>
              <a:t>French (46%)</a:t>
            </a:r>
          </a:p>
          <a:p>
            <a:pPr lvl="0">
              <a:spcAft>
                <a:spcPts val="600"/>
              </a:spcAft>
            </a:pPr>
            <a:r>
              <a:rPr lang="en-US" dirty="0"/>
              <a:t>Sex: Female (40%), Male (60%)</a:t>
            </a:r>
          </a:p>
          <a:p>
            <a:pPr lvl="0">
              <a:spcAft>
                <a:spcPts val="600"/>
              </a:spcAft>
            </a:pPr>
            <a:r>
              <a:rPr lang="en-US" dirty="0"/>
              <a:t>Program:</a:t>
            </a:r>
          </a:p>
          <a:p>
            <a:pPr lvl="1">
              <a:spcBef>
                <a:spcPts val="600"/>
              </a:spcBef>
              <a:spcAft>
                <a:spcPts val="600"/>
              </a:spcAft>
            </a:pPr>
            <a:r>
              <a:rPr lang="en-US" dirty="0"/>
              <a:t>Social science (34%)</a:t>
            </a:r>
          </a:p>
          <a:p>
            <a:pPr lvl="1">
              <a:spcBef>
                <a:spcPts val="600"/>
              </a:spcBef>
              <a:spcAft>
                <a:spcPts val="600"/>
              </a:spcAft>
            </a:pPr>
            <a:r>
              <a:rPr lang="en-US" dirty="0"/>
              <a:t>Science (37%)</a:t>
            </a:r>
          </a:p>
          <a:p>
            <a:pPr lvl="1">
              <a:spcBef>
                <a:spcPts val="600"/>
              </a:spcBef>
              <a:spcAft>
                <a:spcPts val="600"/>
              </a:spcAft>
            </a:pPr>
            <a:r>
              <a:rPr lang="en-US" dirty="0"/>
              <a:t>Arts (28%)</a:t>
            </a:r>
          </a:p>
          <a:p>
            <a:pPr>
              <a:spcBef>
                <a:spcPts val="1800"/>
              </a:spcBef>
              <a:spcAft>
                <a:spcPts val="1800"/>
              </a:spcAft>
            </a:pPr>
            <a:endParaRPr lang="en-US" altLang="en-US" sz="3200" dirty="0">
              <a:latin typeface="Arial" charset="0"/>
              <a:cs typeface="Arial" charset="0"/>
            </a:endParaRPr>
          </a:p>
        </p:txBody>
      </p:sp>
      <p:sp>
        <p:nvSpPr>
          <p:cNvPr id="8196" name="Title 1"/>
          <p:cNvSpPr txBox="1">
            <a:spLocks/>
          </p:cNvSpPr>
          <p:nvPr/>
        </p:nvSpPr>
        <p:spPr bwMode="auto">
          <a:xfrm>
            <a:off x="468313" y="260350"/>
            <a:ext cx="8161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622300" indent="-347663">
              <a:spcBef>
                <a:spcPts val="500"/>
              </a:spcBef>
              <a:buClr>
                <a:srgbClr val="0033CC"/>
              </a:buClr>
              <a:buSzPct val="110000"/>
              <a:buFont typeface="Arial" charset="0"/>
              <a:buChar char="•"/>
              <a:defRPr sz="3400">
                <a:solidFill>
                  <a:srgbClr val="072C62"/>
                </a:solidFill>
                <a:latin typeface="Arial" charset="0"/>
                <a:cs typeface="Arial" charset="0"/>
              </a:defRPr>
            </a:lvl2pPr>
            <a:lvl3pPr marL="901700" indent="-307975">
              <a:spcBef>
                <a:spcPts val="500"/>
              </a:spcBef>
              <a:buClr>
                <a:srgbClr val="0033CC"/>
              </a:buClr>
              <a:buSzPct val="110000"/>
              <a:buFont typeface="Arial" charset="0"/>
              <a:buChar char="•"/>
              <a:defRPr sz="3200">
                <a:solidFill>
                  <a:srgbClr val="072C62"/>
                </a:solidFill>
                <a:latin typeface="Arial" charset="0"/>
                <a:cs typeface="Arial" charset="0"/>
              </a:defRPr>
            </a:lvl3pPr>
            <a:lvl4pPr marL="1166813" indent="-298450">
              <a:spcBef>
                <a:spcPts val="400"/>
              </a:spcBef>
              <a:buClr>
                <a:srgbClr val="0033CC"/>
              </a:buClr>
              <a:buSzPct val="110000"/>
              <a:buFont typeface="Arial" charset="0"/>
              <a:buChar char="•"/>
              <a:defRPr sz="3000">
                <a:solidFill>
                  <a:srgbClr val="072C62"/>
                </a:solidFill>
                <a:latin typeface="Arial" charset="0"/>
                <a:cs typeface="Arial" charset="0"/>
              </a:defRPr>
            </a:lvl4pPr>
            <a:lvl5pPr marL="1431925" indent="-288925">
              <a:spcBef>
                <a:spcPts val="300"/>
              </a:spcBef>
              <a:buClr>
                <a:srgbClr val="0033CC"/>
              </a:buClr>
              <a:buSzPct val="110000"/>
              <a:buFont typeface="Arial" charset="0"/>
              <a:buChar char="•"/>
              <a:defRPr sz="2800">
                <a:solidFill>
                  <a:srgbClr val="072C62"/>
                </a:solidFill>
                <a:latin typeface="Arial" charset="0"/>
                <a:cs typeface="Arial" charset="0"/>
              </a:defRPr>
            </a:lvl5pPr>
            <a:lvl6pPr marL="18891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3463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28035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2607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lgn="ctr">
              <a:spcBef>
                <a:spcPct val="0"/>
              </a:spcBef>
              <a:buClrTx/>
              <a:buSzTx/>
              <a:buFontTx/>
              <a:buNone/>
            </a:pPr>
            <a:r>
              <a:rPr lang="en-US" altLang="en-US" sz="4000" b="1" dirty="0" smtClean="0">
                <a:solidFill>
                  <a:srgbClr val="0033CC"/>
                </a:solidFill>
              </a:rPr>
              <a:t>Professor Characteristics</a:t>
            </a:r>
            <a:endParaRPr lang="en-US" altLang="en-US" sz="4000" b="1" dirty="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6281582-CF13-4328-AE52-164E8406DB8F}" type="slidenum">
              <a:rPr lang="fr-FR" altLang="fr-FR" smtClean="0"/>
              <a:pPr>
                <a:defRPr/>
              </a:pPr>
              <a:t>6</a:t>
            </a:fld>
            <a:endParaRPr lang="fr-FR" altLang="fr-FR" dirty="0"/>
          </a:p>
        </p:txBody>
      </p:sp>
      <p:pic>
        <p:nvPicPr>
          <p:cNvPr id="1026" name="Picture 2" descr="3d Research Word Sphere, with research related words such as data, analyzing, theories, method, and documentation written around the word Research which is written in large fonf in the middle. Copyright is http://beyondaddiction.ca/2016/12/27/beyond-addiction-research-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01008"/>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457200" y="1628800"/>
            <a:ext cx="8229600" cy="2664296"/>
          </a:xfrm>
        </p:spPr>
        <p:txBody>
          <a:bodyPr/>
          <a:lstStyle/>
          <a:p>
            <a:r>
              <a:rPr lang="en-US" dirty="0" smtClean="0"/>
              <a:t>Findings </a:t>
            </a:r>
            <a:r>
              <a:rPr lang="en-US" dirty="0"/>
              <a:t>need to be </a:t>
            </a:r>
            <a:r>
              <a:rPr lang="en-US" dirty="0" smtClean="0"/>
              <a:t>accessible</a:t>
            </a:r>
          </a:p>
          <a:p>
            <a:r>
              <a:rPr lang="en-US" dirty="0" smtClean="0"/>
              <a:t>Impact </a:t>
            </a:r>
            <a:r>
              <a:rPr lang="en-US" dirty="0"/>
              <a:t>on daily teaching </a:t>
            </a:r>
            <a:endParaRPr lang="en-US" dirty="0" smtClean="0"/>
          </a:p>
          <a:p>
            <a:r>
              <a:rPr lang="en-US" dirty="0" smtClean="0"/>
              <a:t>Collaborative effort</a:t>
            </a:r>
          </a:p>
          <a:p>
            <a:r>
              <a:rPr lang="en-US" dirty="0" smtClean="0"/>
              <a:t>Solve practical problems</a:t>
            </a:r>
            <a:endParaRPr lang="en-US" dirty="0"/>
          </a:p>
        </p:txBody>
      </p:sp>
      <p:sp>
        <p:nvSpPr>
          <p:cNvPr id="2" name="Title 1"/>
          <p:cNvSpPr>
            <a:spLocks noGrp="1"/>
          </p:cNvSpPr>
          <p:nvPr>
            <p:ph type="title"/>
          </p:nvPr>
        </p:nvSpPr>
        <p:spPr/>
        <p:txBody>
          <a:bodyPr/>
          <a:lstStyle/>
          <a:p>
            <a:r>
              <a:rPr lang="en-US" dirty="0" smtClean="0"/>
              <a:t>Value of Research</a:t>
            </a:r>
            <a:endParaRPr lang="en-US" dirty="0"/>
          </a:p>
        </p:txBody>
      </p:sp>
    </p:spTree>
    <p:extLst>
      <p:ext uri="{BB962C8B-B14F-4D97-AF65-F5344CB8AC3E}">
        <p14:creationId xmlns:p14="http://schemas.microsoft.com/office/powerpoint/2010/main" val="212498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DBCDFCE2-B500-423C-B4AA-AF46CECFF817}" type="slidenum">
              <a:rPr lang="fr-CA" altLang="en-US" sz="1400">
                <a:solidFill>
                  <a:srgbClr val="0033CC"/>
                </a:solidFill>
              </a:rPr>
              <a:pPr>
                <a:spcBef>
                  <a:spcPct val="0"/>
                </a:spcBef>
                <a:buClrTx/>
                <a:buSzTx/>
                <a:buFontTx/>
                <a:buNone/>
              </a:pPr>
              <a:t>7</a:t>
            </a:fld>
            <a:endParaRPr lang="fr-CA" altLang="en-US" sz="1400" dirty="0">
              <a:solidFill>
                <a:srgbClr val="0033CC"/>
              </a:solidFill>
            </a:endParaRPr>
          </a:p>
        </p:txBody>
      </p:sp>
      <p:graphicFrame>
        <p:nvGraphicFramePr>
          <p:cNvPr id="5" name="Content Placeholder 4" descr="Strongly Disagree: 1%&#10;Moderately Disagree: 2%&#10;Slightly Disagree: 3%&#10;Slightly Agree: 25%&#10;Moderately Agree: 41%&#10;Strongly Agree: 28%" title="I Like Courses Where Teachers Use Technology"/>
          <p:cNvGraphicFramePr>
            <a:graphicFrameLocks noGrp="1"/>
          </p:cNvGraphicFramePr>
          <p:nvPr>
            <p:ph idx="1"/>
            <p:extLst>
              <p:ext uri="{D42A27DB-BD31-4B8C-83A1-F6EECF244321}">
                <p14:modId xmlns:p14="http://schemas.microsoft.com/office/powerpoint/2010/main" val="1172813588"/>
              </p:ext>
            </p:extLst>
          </p:nvPr>
        </p:nvGraphicFramePr>
        <p:xfrm>
          <a:off x="491332" y="1268413"/>
          <a:ext cx="8161337" cy="5040312"/>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itle 1"/>
          <p:cNvSpPr txBox="1">
            <a:spLocks/>
          </p:cNvSpPr>
          <p:nvPr/>
        </p:nvSpPr>
        <p:spPr bwMode="auto">
          <a:xfrm>
            <a:off x="491332" y="434859"/>
            <a:ext cx="8161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622300" indent="-347663">
              <a:spcBef>
                <a:spcPts val="500"/>
              </a:spcBef>
              <a:buClr>
                <a:srgbClr val="0033CC"/>
              </a:buClr>
              <a:buSzPct val="110000"/>
              <a:buFont typeface="Arial" charset="0"/>
              <a:buChar char="•"/>
              <a:defRPr sz="3400">
                <a:solidFill>
                  <a:srgbClr val="072C62"/>
                </a:solidFill>
                <a:latin typeface="Arial" charset="0"/>
                <a:cs typeface="Arial" charset="0"/>
              </a:defRPr>
            </a:lvl2pPr>
            <a:lvl3pPr marL="901700" indent="-307975">
              <a:spcBef>
                <a:spcPts val="500"/>
              </a:spcBef>
              <a:buClr>
                <a:srgbClr val="0033CC"/>
              </a:buClr>
              <a:buSzPct val="110000"/>
              <a:buFont typeface="Arial" charset="0"/>
              <a:buChar char="•"/>
              <a:defRPr sz="3200">
                <a:solidFill>
                  <a:srgbClr val="072C62"/>
                </a:solidFill>
                <a:latin typeface="Arial" charset="0"/>
                <a:cs typeface="Arial" charset="0"/>
              </a:defRPr>
            </a:lvl3pPr>
            <a:lvl4pPr marL="1166813" indent="-298450">
              <a:spcBef>
                <a:spcPts val="400"/>
              </a:spcBef>
              <a:buClr>
                <a:srgbClr val="0033CC"/>
              </a:buClr>
              <a:buSzPct val="110000"/>
              <a:buFont typeface="Arial" charset="0"/>
              <a:buChar char="•"/>
              <a:defRPr sz="3000">
                <a:solidFill>
                  <a:srgbClr val="072C62"/>
                </a:solidFill>
                <a:latin typeface="Arial" charset="0"/>
                <a:cs typeface="Arial" charset="0"/>
              </a:defRPr>
            </a:lvl4pPr>
            <a:lvl5pPr marL="1431925" indent="-288925">
              <a:spcBef>
                <a:spcPts val="300"/>
              </a:spcBef>
              <a:buClr>
                <a:srgbClr val="0033CC"/>
              </a:buClr>
              <a:buSzPct val="110000"/>
              <a:buFont typeface="Arial" charset="0"/>
              <a:buChar char="•"/>
              <a:defRPr sz="2800">
                <a:solidFill>
                  <a:srgbClr val="072C62"/>
                </a:solidFill>
                <a:latin typeface="Arial" charset="0"/>
                <a:cs typeface="Arial" charset="0"/>
              </a:defRPr>
            </a:lvl5pPr>
            <a:lvl6pPr marL="18891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3463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28035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260725" indent="-288925"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lgn="ctr">
              <a:spcBef>
                <a:spcPct val="0"/>
              </a:spcBef>
              <a:buClrTx/>
              <a:buSzTx/>
              <a:buFontTx/>
              <a:buNone/>
            </a:pPr>
            <a:r>
              <a:rPr lang="en-US" sz="3800" b="1" dirty="0">
                <a:solidFill>
                  <a:srgbClr val="0033CC"/>
                </a:solidFill>
                <a:latin typeface="Arial" panose="020B0604020202020204" pitchFamily="34" charset="0"/>
                <a:ea typeface="+mj-ea"/>
                <a:cs typeface="Arial" panose="020B0604020202020204" pitchFamily="34" charset="0"/>
              </a:rPr>
              <a:t>I Like Courses Where </a:t>
            </a:r>
            <a:br>
              <a:rPr lang="en-US" sz="3800" b="1" dirty="0">
                <a:solidFill>
                  <a:srgbClr val="0033CC"/>
                </a:solidFill>
                <a:latin typeface="Arial" panose="020B0604020202020204" pitchFamily="34" charset="0"/>
                <a:ea typeface="+mj-ea"/>
                <a:cs typeface="Arial" panose="020B0604020202020204" pitchFamily="34" charset="0"/>
              </a:rPr>
            </a:br>
            <a:r>
              <a:rPr lang="en-US" sz="3800" b="1" dirty="0" smtClean="0">
                <a:solidFill>
                  <a:srgbClr val="0033CC"/>
                </a:solidFill>
                <a:latin typeface="Arial" panose="020B0604020202020204" pitchFamily="34" charset="0"/>
                <a:ea typeface="+mj-ea"/>
                <a:cs typeface="Arial" panose="020B0604020202020204" pitchFamily="34" charset="0"/>
              </a:rPr>
              <a:t>Professors </a:t>
            </a:r>
            <a:r>
              <a:rPr lang="en-US" sz="3800" b="1" dirty="0">
                <a:solidFill>
                  <a:srgbClr val="0033CC"/>
                </a:solidFill>
                <a:latin typeface="Arial" panose="020B0604020202020204" pitchFamily="34" charset="0"/>
                <a:ea typeface="+mj-ea"/>
                <a:cs typeface="Arial" panose="020B0604020202020204" pitchFamily="34" charset="0"/>
              </a:rPr>
              <a:t>Use Technology</a:t>
            </a:r>
            <a:endParaRPr lang="en-US" altLang="en-US" sz="4000" b="1" dirty="0">
              <a:solidFill>
                <a:srgbClr val="0033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29650" y="6353175"/>
            <a:ext cx="514350" cy="385763"/>
          </a:xfrm>
        </p:spPr>
        <p:txBody>
          <a:bodyPr/>
          <a:lstStyle/>
          <a:p>
            <a:pPr>
              <a:defRPr/>
            </a:pPr>
            <a:fld id="{A6281582-CF13-4328-AE52-164E8406DB8F}" type="slidenum">
              <a:rPr lang="fr-FR" altLang="fr-FR" smtClean="0"/>
              <a:pPr>
                <a:defRPr/>
              </a:pPr>
              <a:t>8</a:t>
            </a:fld>
            <a:endParaRPr lang="fr-FR" altLang="fr-FR" dirty="0"/>
          </a:p>
        </p:txBody>
      </p:sp>
      <p:sp>
        <p:nvSpPr>
          <p:cNvPr id="5" name="Title 4"/>
          <p:cNvSpPr>
            <a:spLocks noGrp="1"/>
          </p:cNvSpPr>
          <p:nvPr>
            <p:ph type="ctrTitle"/>
          </p:nvPr>
        </p:nvSpPr>
        <p:spPr/>
        <p:txBody>
          <a:bodyPr/>
          <a:lstStyle/>
          <a:p>
            <a:r>
              <a:rPr lang="en-US" dirty="0" smtClean="0"/>
              <a:t>Findings and Possible Solutions</a:t>
            </a:r>
            <a:endParaRPr lang="en-US" dirty="0"/>
          </a:p>
        </p:txBody>
      </p:sp>
    </p:spTree>
    <p:extLst>
      <p:ext uri="{BB962C8B-B14F-4D97-AF65-F5344CB8AC3E}">
        <p14:creationId xmlns:p14="http://schemas.microsoft.com/office/powerpoint/2010/main" val="296685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FDDA6BFF-F56E-494A-BFF4-00A6323E87E4}" type="slidenum">
              <a:rPr lang="fr-FR" altLang="fr-FR" sz="1400">
                <a:solidFill>
                  <a:srgbClr val="0033CC"/>
                </a:solidFill>
                <a:latin typeface="Arial" charset="0"/>
              </a:rPr>
              <a:pPr/>
              <a:t>9</a:t>
            </a:fld>
            <a:endParaRPr lang="fr-FR" altLang="fr-FR" sz="1400" dirty="0">
              <a:solidFill>
                <a:srgbClr val="0033CC"/>
              </a:solidFill>
              <a:latin typeface="Arial" charset="0"/>
            </a:endParaRPr>
          </a:p>
        </p:txBody>
      </p:sp>
      <p:sp>
        <p:nvSpPr>
          <p:cNvPr id="10243" name="Content Placeholder 2"/>
          <p:cNvSpPr>
            <a:spLocks noGrp="1"/>
          </p:cNvSpPr>
          <p:nvPr>
            <p:ph sz="quarter" idx="1"/>
          </p:nvPr>
        </p:nvSpPr>
        <p:spPr>
          <a:xfrm>
            <a:off x="457200" y="1700808"/>
            <a:ext cx="8229600" cy="3888779"/>
          </a:xfrm>
        </p:spPr>
        <p:txBody>
          <a:bodyPr/>
          <a:lstStyle/>
          <a:p>
            <a:pPr>
              <a:spcAft>
                <a:spcPts val="600"/>
              </a:spcAft>
            </a:pPr>
            <a:r>
              <a:rPr lang="en-US" altLang="en-US" dirty="0" smtClean="0">
                <a:latin typeface="Arial" charset="0"/>
                <a:cs typeface="Arial" charset="0"/>
              </a:rPr>
              <a:t>Professors used – 59%</a:t>
            </a:r>
          </a:p>
          <a:p>
            <a:pPr>
              <a:spcAft>
                <a:spcPts val="600"/>
              </a:spcAft>
            </a:pPr>
            <a:r>
              <a:rPr lang="en-US" altLang="en-US" dirty="0" smtClean="0">
                <a:latin typeface="Arial" charset="0"/>
                <a:cs typeface="Arial" charset="0"/>
              </a:rPr>
              <a:t>Worked well for students – 90%</a:t>
            </a:r>
          </a:p>
          <a:p>
            <a:pPr>
              <a:spcAft>
                <a:spcPts val="600"/>
              </a:spcAft>
            </a:pPr>
            <a:r>
              <a:rPr lang="en-US" altLang="en-US" dirty="0" smtClean="0">
                <a:latin typeface="Arial" charset="0"/>
                <a:cs typeface="Arial" charset="0"/>
              </a:rPr>
              <a:t>Comments</a:t>
            </a:r>
          </a:p>
          <a:p>
            <a:pPr lvl="1">
              <a:spcAft>
                <a:spcPts val="600"/>
              </a:spcAft>
            </a:pPr>
            <a:r>
              <a:rPr lang="en-US" altLang="en-US" dirty="0" smtClean="0">
                <a:latin typeface="Arial" charset="0"/>
                <a:cs typeface="Arial" charset="0"/>
              </a:rPr>
              <a:t>Professors</a:t>
            </a:r>
          </a:p>
          <a:p>
            <a:pPr lvl="2">
              <a:spcAft>
                <a:spcPts val="600"/>
              </a:spcAft>
            </a:pPr>
            <a:r>
              <a:rPr lang="en-US" altLang="en-US" dirty="0" smtClean="0">
                <a:latin typeface="Arial" charset="0"/>
                <a:cs typeface="Arial" charset="0"/>
              </a:rPr>
              <a:t>Students should already know</a:t>
            </a:r>
          </a:p>
          <a:p>
            <a:pPr lvl="2">
              <a:spcAft>
                <a:spcPts val="600"/>
              </a:spcAft>
            </a:pPr>
            <a:r>
              <a:rPr lang="en-US" altLang="en-US" dirty="0" smtClean="0">
                <a:latin typeface="Arial" charset="0"/>
                <a:cs typeface="Arial" charset="0"/>
              </a:rPr>
              <a:t>Time consuming</a:t>
            </a:r>
          </a:p>
          <a:p>
            <a:pPr lvl="1">
              <a:spcAft>
                <a:spcPts val="600"/>
              </a:spcAft>
            </a:pPr>
            <a:endParaRPr lang="en-US" altLang="en-US" dirty="0">
              <a:latin typeface="Arial" charset="0"/>
              <a:cs typeface="Arial" charset="0"/>
            </a:endParaRPr>
          </a:p>
          <a:p>
            <a:pPr marL="593725" lvl="2" indent="0">
              <a:spcBef>
                <a:spcPts val="1800"/>
              </a:spcBef>
              <a:spcAft>
                <a:spcPts val="1800"/>
              </a:spcAft>
              <a:buNone/>
            </a:pPr>
            <a:endParaRPr lang="en-CA" altLang="en-US" sz="3200" dirty="0">
              <a:latin typeface="Arial" charset="0"/>
              <a:cs typeface="Arial" charset="0"/>
            </a:endParaRPr>
          </a:p>
          <a:p>
            <a:pPr marL="593725" lvl="2" indent="0">
              <a:spcBef>
                <a:spcPts val="1800"/>
              </a:spcBef>
              <a:spcAft>
                <a:spcPts val="1800"/>
              </a:spcAft>
              <a:buNone/>
            </a:pPr>
            <a:endParaRPr lang="en-US" altLang="en-US" sz="3200" dirty="0">
              <a:latin typeface="Arial" charset="0"/>
              <a:cs typeface="Arial" charset="0"/>
            </a:endParaRPr>
          </a:p>
          <a:p>
            <a:pPr marL="542925" lvl="4" indent="0">
              <a:spcBef>
                <a:spcPts val="1800"/>
              </a:spcBef>
              <a:spcAft>
                <a:spcPts val="1800"/>
              </a:spcAft>
              <a:buNone/>
            </a:pPr>
            <a:endParaRPr lang="en-US" altLang="en-US" sz="3200" dirty="0">
              <a:latin typeface="Arial" charset="0"/>
              <a:cs typeface="Arial" charset="0"/>
            </a:endParaRPr>
          </a:p>
        </p:txBody>
      </p:sp>
      <p:sp>
        <p:nvSpPr>
          <p:cNvPr id="10242" name="Title 1"/>
          <p:cNvSpPr>
            <a:spLocks noGrp="1"/>
          </p:cNvSpPr>
          <p:nvPr>
            <p:ph type="title"/>
          </p:nvPr>
        </p:nvSpPr>
        <p:spPr>
          <a:xfrm>
            <a:off x="457200" y="188640"/>
            <a:ext cx="8229600" cy="715962"/>
          </a:xfrm>
        </p:spPr>
        <p:txBody>
          <a:bodyPr/>
          <a:lstStyle/>
          <a:p>
            <a:r>
              <a:rPr lang="en-CA" altLang="en-US" dirty="0" smtClean="0">
                <a:latin typeface="Arial" charset="0"/>
                <a:cs typeface="Arial" charset="0"/>
              </a:rPr>
              <a:t>#10 : Attendance Records Online</a:t>
            </a:r>
            <a:endParaRPr lang="en-CA" altLang="en-US" dirty="0">
              <a:latin typeface="Arial" charset="0"/>
              <a:cs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14408</TotalTime>
  <Words>1145</Words>
  <Application>Microsoft Office PowerPoint</Application>
  <PresentationFormat>On-screen Show (4:3)</PresentationFormat>
  <Paragraphs>247</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Origine</vt:lpstr>
      <vt:lpstr>Detour Ahead: Overcoming Roadblocks to Educational Technology Use in College Teaching</vt:lpstr>
      <vt:lpstr>Research Overview </vt:lpstr>
      <vt:lpstr>Method </vt:lpstr>
      <vt:lpstr>Student Characteristics</vt:lpstr>
      <vt:lpstr>PowerPoint Presentation</vt:lpstr>
      <vt:lpstr>Value of Research</vt:lpstr>
      <vt:lpstr>PowerPoint Presentation</vt:lpstr>
      <vt:lpstr>Findings and Possible Solutions</vt:lpstr>
      <vt:lpstr>#10 : Attendance Records Online</vt:lpstr>
      <vt:lpstr>#10: Possible Solutions</vt:lpstr>
      <vt:lpstr>#9 : Use of Clickers</vt:lpstr>
      <vt:lpstr>#9 : Possible Solutions</vt:lpstr>
      <vt:lpstr>#8 : Use of Smart Board</vt:lpstr>
      <vt:lpstr>#8: Possible Solutions</vt:lpstr>
      <vt:lpstr>#7: Online Testing</vt:lpstr>
      <vt:lpstr>#7: Possible Solutions</vt:lpstr>
      <vt:lpstr>#6A: Use of E-mail </vt:lpstr>
      <vt:lpstr>#6A: Possible Solutions</vt:lpstr>
      <vt:lpstr>#6B: Virtual Office Hours</vt:lpstr>
      <vt:lpstr>#6B: Possible Solutions</vt:lpstr>
      <vt:lpstr>#5: Peer Communication</vt:lpstr>
      <vt:lpstr>#5: Possible Solutions</vt:lpstr>
      <vt:lpstr>#4: PowerPoint</vt:lpstr>
      <vt:lpstr>#4: Possible Solutions</vt:lpstr>
      <vt:lpstr>#3: Professors’ Knowledge of Technology</vt:lpstr>
      <vt:lpstr>#3: Possible Solutions</vt:lpstr>
      <vt:lpstr>#2: Students’ Knowledge of Technology</vt:lpstr>
      <vt:lpstr>#2: Possible Solutions</vt:lpstr>
      <vt:lpstr>#1: Students’ Use of Personal Technology</vt:lpstr>
      <vt:lpstr>#1: Students’ Use of Personal Technology (cont’d)</vt:lpstr>
      <vt:lpstr>#1: Possible Solutions</vt:lpstr>
      <vt:lpstr>Take Home Messages</vt:lpstr>
      <vt:lpstr>Questions?</vt:lpstr>
      <vt:lpstr>Contact Us </vt:lpstr>
    </vt:vector>
  </TitlesOfParts>
  <Company>TRADINTEK - Services linguistiques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TRA6053 - Méthodologie et outils de la localisation II</dc:title>
  <dc:creator>Christian Mayer</dc:creator>
  <cp:lastModifiedBy>Admin</cp:lastModifiedBy>
  <cp:revision>662</cp:revision>
  <dcterms:created xsi:type="dcterms:W3CDTF">2002-08-29T15:31:57Z</dcterms:created>
  <dcterms:modified xsi:type="dcterms:W3CDTF">2017-06-06T13:34:42Z</dcterms:modified>
</cp:coreProperties>
</file>