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354" r:id="rId2"/>
    <p:sldId id="311" r:id="rId3"/>
    <p:sldId id="355" r:id="rId4"/>
    <p:sldId id="360" r:id="rId5"/>
    <p:sldId id="359" r:id="rId6"/>
    <p:sldId id="357" r:id="rId7"/>
    <p:sldId id="356" r:id="rId8"/>
    <p:sldId id="365" r:id="rId9"/>
  </p:sldIdLst>
  <p:sldSz cx="9144000" cy="6858000" type="screen4x3"/>
  <p:notesSz cx="7315200" cy="96012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57DB1"/>
    <a:srgbClr val="C91103"/>
    <a:srgbClr val="33CCCC"/>
    <a:srgbClr val="33CCFF"/>
    <a:srgbClr val="FF9900"/>
    <a:srgbClr val="0033CC"/>
    <a:srgbClr val="FF3300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2" autoAdjust="0"/>
    <p:restoredTop sz="94632" autoAdjust="0"/>
  </p:normalViewPr>
  <p:slideViewPr>
    <p:cSldViewPr>
      <p:cViewPr varScale="1">
        <p:scale>
          <a:sx n="103" d="100"/>
          <a:sy n="103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C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des fréquences des catégories (tous les conseils)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124793428599203"/>
          <c:y val="0.24362202101838168"/>
          <c:w val="0.44727921162632456"/>
          <c:h val="0.753067772087549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Analyse des fréquences des catégories (tous les conseils)</c:v>
                </c:pt>
              </c:strCache>
            </c:strRef>
          </c:tx>
          <c:dPt>
            <c:idx val="0"/>
            <c:bubble3D val="0"/>
            <c:spPr>
              <a:solidFill>
                <a:srgbClr val="C9110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957DB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CC99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Personnel</c:v>
                </c:pt>
                <c:pt idx="1">
                  <c:v>Pragmatique</c:v>
                </c:pt>
                <c:pt idx="2">
                  <c:v>Expérience Professionnelle</c:v>
                </c:pt>
                <c:pt idx="3">
                  <c:v>Personnes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30.4</c:v>
                </c:pt>
                <c:pt idx="1">
                  <c:v>47.8</c:v>
                </c:pt>
                <c:pt idx="2">
                  <c:v>8.6999999999999993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3675512783124"/>
          <c:y val="0.35032279631875535"/>
          <c:w val="0.29837318946242836"/>
          <c:h val="0.539666016900467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BFBCFC4-915F-4B7A-AF7B-6C5B2058483D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1187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E2C8A11E-5ABF-4A61-A211-47474DD7C5ED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1914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7013" y="1200150"/>
            <a:ext cx="4321175" cy="3241675"/>
          </a:xfrm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763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813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513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5713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2913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0113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97313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A8E9A0-13B9-4960-823B-F38217C5CD23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1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6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43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39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70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3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8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30B76A-D795-4519-B3AD-EDA822F61C22}" type="slidenum">
              <a:rPr lang="fr-CA" altLang="fr-FR" sz="1300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fr-CA" altLang="fr-FR" sz="13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8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9B9EC-BDEC-44A2-B1C8-A30BCC199ED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137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4400" b="0">
                <a:solidFill>
                  <a:srgbClr val="0033CC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3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06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21F4574B-2B56-422A-AEA5-E85B613525D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33C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1" fontAlgn="base" hangingPunct="1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1" fontAlgn="base" hangingPunct="1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1" fontAlgn="base" hangingPunct="1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1" fontAlgn="base" hangingPunct="1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1" fontAlgn="base" hangingPunct="1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ctrTitle"/>
          </p:nvPr>
        </p:nvSpPr>
        <p:spPr>
          <a:xfrm>
            <a:off x="457200" y="476250"/>
            <a:ext cx="8229600" cy="2212975"/>
          </a:xfrm>
        </p:spPr>
        <p:txBody>
          <a:bodyPr/>
          <a:lstStyle/>
          <a:p>
            <a:pPr algn="ctr"/>
            <a:r>
              <a:rPr lang="fr-CA" sz="6000" dirty="0" smtClean="0"/>
              <a:t>La guerre des conseils: </a:t>
            </a:r>
            <a:br>
              <a:rPr lang="fr-CA" sz="6000" dirty="0" smtClean="0"/>
            </a:br>
            <a:r>
              <a:rPr lang="fr-CA" sz="6000" dirty="0" smtClean="0"/>
              <a:t>Le réveil de l’emploi</a:t>
            </a:r>
            <a:endParaRPr lang="en-US" altLang="en-US" sz="60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necteur droit 28"/>
          <p:cNvSpPr>
            <a:spLocks noChangeShapeType="1"/>
          </p:cNvSpPr>
          <p:nvPr/>
        </p:nvSpPr>
        <p:spPr bwMode="auto">
          <a:xfrm>
            <a:off x="457200" y="27082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58775" y="5373688"/>
            <a:ext cx="84264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sz="2000" dirty="0" smtClean="0"/>
              <a:t>84</a:t>
            </a:r>
            <a:r>
              <a:rPr lang="fr-CA" sz="2000" baseline="30000" dirty="0" smtClean="0"/>
              <a:t>e</a:t>
            </a:r>
            <a:r>
              <a:rPr lang="fr-CA" sz="2000" dirty="0" smtClean="0"/>
              <a:t> Congrès de l’</a:t>
            </a:r>
            <a:r>
              <a:rPr lang="fr-CA" sz="2000" dirty="0" err="1" smtClean="0"/>
              <a:t>Acfas</a:t>
            </a:r>
            <a:r>
              <a:rPr lang="fr-CA" sz="2000" dirty="0" smtClean="0"/>
              <a:t>, UQAM, Montréal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/>
              <a:t>10 </a:t>
            </a:r>
            <a:r>
              <a:rPr lang="en-US" altLang="en-US" sz="2000" dirty="0" err="1" smtClean="0"/>
              <a:t>mai</a:t>
            </a:r>
            <a:r>
              <a:rPr lang="en-US" altLang="en-US" sz="2000" dirty="0" smtClean="0"/>
              <a:t> 2016</a:t>
            </a:r>
            <a:endParaRPr lang="en-US" altLang="en-US" sz="2000" dirty="0"/>
          </a:p>
        </p:txBody>
      </p:sp>
      <p:pic>
        <p:nvPicPr>
          <p:cNvPr id="11" name="Picture 2" descr="Attribution - Non Commercia l- No Derivatives 4.0 International" title="Creative Commons Licen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6318250"/>
            <a:ext cx="8001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8775" y="2996952"/>
            <a:ext cx="8426449" cy="2213669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Evelyne Marcil</a:t>
            </a:r>
          </a:p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collaboration avec 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Laura King, Alice Havel, Catherine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Fichten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fr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Jorgensen, </a:t>
            </a:r>
            <a:r>
              <a:rPr lang="fr-CA" sz="2400" dirty="0" err="1">
                <a:latin typeface="Arial" panose="020B0604020202020204" pitchFamily="34" charset="0"/>
                <a:cs typeface="Arial" panose="020B0604020202020204" pitchFamily="34" charset="0"/>
              </a:rPr>
              <a:t>Jennison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Asuncion</a:t>
            </a:r>
            <a:r>
              <a:rPr lang="fr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 Jillian Budd, Laura </a:t>
            </a:r>
            <a:r>
              <a:rPr lang="fr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Schaffer</a:t>
            </a:r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, Alex Lussier, Christine Vo, Cristina </a:t>
            </a:r>
            <a:r>
              <a:rPr lang="fr-C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Vitouchanskaia</a:t>
            </a:r>
            <a:endParaRPr lang="fr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5" descr="Adaptech logo blu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775" y="5661248"/>
            <a:ext cx="841020" cy="93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Dawson College log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5579" y="5944964"/>
            <a:ext cx="2099645" cy="65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9" y="1341438"/>
            <a:ext cx="8713092" cy="4456112"/>
          </a:xfrm>
        </p:spPr>
        <p:txBody>
          <a:bodyPr/>
          <a:lstStyle/>
          <a:p>
            <a:pPr>
              <a:defRPr/>
            </a:pP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Projet pilote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sur l’emploi chez les finissants en situation de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handicap </a:t>
            </a:r>
          </a:p>
          <a:p>
            <a:pPr>
              <a:defRPr/>
            </a:pPr>
            <a:endParaRPr lang="fr-CA" sz="2400" dirty="0">
              <a:solidFill>
                <a:prstClr val="black"/>
              </a:solidFill>
              <a:ea typeface="Segoe UI" panose="020B0502040204020203" pitchFamily="34" charset="0"/>
            </a:endParaRPr>
          </a:p>
          <a:p>
            <a:pPr>
              <a:defRPr/>
            </a:pP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Identifier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les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facteurs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et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/>
            </a:r>
            <a:b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</a:b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stratégies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menant à l’obtention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/>
            </a:r>
            <a:b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</a:b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d’un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emploi après la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fin de leurs</a:t>
            </a:r>
            <a:b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</a:b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études</a:t>
            </a:r>
            <a:endParaRPr lang="fr-CA" dirty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  <p:pic>
        <p:nvPicPr>
          <p:cNvPr id="6" name="Picture 15" descr="Drawing of a wheelchair user student in cap and gown holding a diplo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662" y="3130550"/>
            <a:ext cx="16081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728" y="4059236"/>
            <a:ext cx="1843666" cy="173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Méthodologie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9" y="1341438"/>
            <a:ext cx="8713092" cy="4456112"/>
          </a:xfrm>
        </p:spPr>
        <p:txBody>
          <a:bodyPr/>
          <a:lstStyle/>
          <a:p>
            <a:pPr>
              <a:defRPr/>
            </a:pP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16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finissants de niveau postsecondaire en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situation de handicap occupant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actuellement un emploi</a:t>
            </a:r>
          </a:p>
          <a:p>
            <a:pPr>
              <a:defRPr/>
            </a:pPr>
            <a:endParaRPr lang="fr-CA" sz="2400" dirty="0">
              <a:solidFill>
                <a:prstClr val="black"/>
              </a:solidFill>
              <a:ea typeface="Segoe UI" panose="020B0502040204020203" pitchFamily="34" charset="0"/>
            </a:endParaRPr>
          </a:p>
          <a:p>
            <a:pPr>
              <a:defRPr/>
            </a:pP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Courte entrevue téléphonique</a:t>
            </a:r>
          </a:p>
          <a:p>
            <a:pPr lvl="1">
              <a:defRPr/>
            </a:pP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Quel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conseil donneriez-vous à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un </a:t>
            </a:r>
            <a:b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</a:b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finissant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en situation de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handicap </a:t>
            </a:r>
            <a:b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</a:b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se </a:t>
            </a:r>
            <a:r>
              <a:rPr lang="fr-CA" dirty="0">
                <a:solidFill>
                  <a:prstClr val="black"/>
                </a:solidFill>
                <a:ea typeface="Segoe UI" panose="020B0502040204020203" pitchFamily="34" charset="0"/>
              </a:rPr>
              <a:t>cherchant un </a:t>
            </a:r>
            <a:r>
              <a:rPr lang="fr-CA" dirty="0" smtClean="0">
                <a:solidFill>
                  <a:prstClr val="black"/>
                </a:solidFill>
                <a:ea typeface="Segoe UI" panose="020B0502040204020203" pitchFamily="34" charset="0"/>
              </a:rPr>
              <a:t>emploi?</a:t>
            </a:r>
          </a:p>
          <a:p>
            <a:pPr>
              <a:defRPr/>
            </a:pPr>
            <a:endParaRPr lang="en-US" sz="2400" dirty="0" smtClean="0">
              <a:solidFill>
                <a:prstClr val="black"/>
              </a:solidFill>
              <a:ea typeface="Segoe UI" panose="020B0502040204020203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Résultats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790685"/>
              </p:ext>
            </p:extLst>
          </p:nvPr>
        </p:nvGraphicFramePr>
        <p:xfrm>
          <a:off x="457200" y="2099704"/>
          <a:ext cx="8229600" cy="38639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34964"/>
                <a:gridCol w="5894636"/>
              </a:tblGrid>
              <a:tr h="4830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</a:t>
                      </a:r>
                      <a:endParaRPr lang="fr-CA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CA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53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CA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ersonnel</a:t>
                      </a:r>
                      <a:endParaRPr lang="fr-CA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Qualités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positivité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ne pas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abandonner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croire</a:t>
                      </a:r>
                      <a:r>
                        <a:rPr lang="en-CA" sz="2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CA" sz="2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</a:t>
                      </a:r>
                      <a:endParaRPr lang="fr-C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538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CA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ragmatique</a:t>
                      </a:r>
                      <a:endParaRPr lang="fr-CA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Conseils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pratiques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stratégies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travailler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 son CV; se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préparer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pour les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entrevues</a:t>
                      </a:r>
                      <a:endParaRPr lang="fr-C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7429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Expérience</a:t>
                      </a:r>
                      <a:r>
                        <a:rPr lang="en-CA" sz="2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CA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rofessionnelle</a:t>
                      </a:r>
                      <a:endParaRPr lang="fr-CA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qui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lien avec de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l’experience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travail; stages; </a:t>
                      </a: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bénévolat</a:t>
                      </a:r>
                      <a:endParaRPr lang="fr-C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65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CA" sz="2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ersonnes</a:t>
                      </a:r>
                      <a:endParaRPr lang="fr-CA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CA" sz="2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Réseautage</a:t>
                      </a:r>
                      <a:r>
                        <a:rPr lang="en-CA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CA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contacts</a:t>
                      </a:r>
                      <a:endParaRPr lang="fr-C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325372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Les 4 « P » de l’emploi</a:t>
            </a:r>
            <a:endParaRPr lang="fr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latin typeface="Arial" charset="0"/>
                <a:cs typeface="Arial" charset="0"/>
              </a:rPr>
              <a:t>Résultats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9718281"/>
              </p:ext>
            </p:extLst>
          </p:nvPr>
        </p:nvGraphicFramePr>
        <p:xfrm>
          <a:off x="457200" y="1196752"/>
          <a:ext cx="8229600" cy="508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38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9" y="1341438"/>
            <a:ext cx="8713092" cy="44561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Accent </a:t>
            </a:r>
            <a:r>
              <a:rPr lang="en-US" dirty="0" err="1" smtClean="0"/>
              <a:t>mis</a:t>
            </a:r>
            <a:r>
              <a:rPr lang="en-US" dirty="0" smtClean="0"/>
              <a:t> sur les </a:t>
            </a: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pragmatiques</a:t>
            </a:r>
            <a:r>
              <a:rPr lang="en-US" dirty="0" smtClean="0"/>
              <a:t> et </a:t>
            </a:r>
            <a:r>
              <a:rPr lang="en-US" dirty="0" err="1" smtClean="0"/>
              <a:t>personnels</a:t>
            </a:r>
            <a:endParaRPr lang="en-US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pragmatiques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err="1" smtClean="0"/>
              <a:t>Commencez</a:t>
            </a:r>
            <a:r>
              <a:rPr lang="en-US" dirty="0" smtClean="0"/>
              <a:t> à </a:t>
            </a:r>
            <a:r>
              <a:rPr lang="en-US" dirty="0" err="1" smtClean="0"/>
              <a:t>chercher</a:t>
            </a:r>
            <a:r>
              <a:rPr lang="en-US" dirty="0" smtClean="0"/>
              <a:t> un </a:t>
            </a:r>
            <a:r>
              <a:rPr lang="en-US" dirty="0" err="1" smtClean="0"/>
              <a:t>emploi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terminer</a:t>
            </a:r>
            <a:r>
              <a:rPr lang="en-US" dirty="0" smtClean="0"/>
              <a:t>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études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Travaillez</a:t>
            </a:r>
            <a:r>
              <a:rPr lang="en-US" dirty="0" smtClean="0"/>
              <a:t> sur </a:t>
            </a:r>
            <a:r>
              <a:rPr lang="en-US" dirty="0" err="1" smtClean="0"/>
              <a:t>votre</a:t>
            </a:r>
            <a:r>
              <a:rPr lang="en-US" dirty="0" smtClean="0"/>
              <a:t> CV</a:t>
            </a:r>
          </a:p>
          <a:p>
            <a:pPr lvl="1">
              <a:defRPr/>
            </a:pPr>
            <a:r>
              <a:rPr lang="en-US" dirty="0" err="1" smtClean="0"/>
              <a:t>Postulez</a:t>
            </a:r>
            <a:r>
              <a:rPr lang="en-US" dirty="0" smtClean="0"/>
              <a:t> à </a:t>
            </a:r>
            <a:r>
              <a:rPr lang="en-US" dirty="0" err="1" smtClean="0"/>
              <a:t>plusieurs</a:t>
            </a:r>
            <a:r>
              <a:rPr lang="en-US" dirty="0" smtClean="0"/>
              <a:t> </a:t>
            </a:r>
            <a:r>
              <a:rPr lang="en-US" dirty="0" err="1" smtClean="0"/>
              <a:t>endroits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Préparez-vous</a:t>
            </a:r>
            <a:r>
              <a:rPr lang="en-US" dirty="0" smtClean="0"/>
              <a:t> pour </a:t>
            </a:r>
            <a:r>
              <a:rPr lang="en-US" dirty="0" err="1" smtClean="0"/>
              <a:t>l’entrevue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9" y="1341438"/>
            <a:ext cx="8713092" cy="445611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personnels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err="1" smtClean="0"/>
              <a:t>Soyez</a:t>
            </a:r>
            <a:r>
              <a:rPr lang="en-US" dirty="0" smtClean="0"/>
              <a:t> patient</a:t>
            </a:r>
          </a:p>
          <a:p>
            <a:pPr lvl="1">
              <a:defRPr/>
            </a:pPr>
            <a:r>
              <a:rPr lang="en-US" dirty="0" err="1" smtClean="0"/>
              <a:t>Soyez</a:t>
            </a:r>
            <a:r>
              <a:rPr lang="en-US" dirty="0" smtClean="0"/>
              <a:t> </a:t>
            </a:r>
            <a:r>
              <a:rPr lang="en-US" dirty="0" err="1" smtClean="0"/>
              <a:t>résilient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Acceptez</a:t>
            </a:r>
            <a:r>
              <a:rPr lang="en-US" dirty="0" smtClean="0"/>
              <a:t> la </a:t>
            </a:r>
            <a:r>
              <a:rPr lang="en-US" dirty="0" err="1" smtClean="0"/>
              <a:t>personne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limitez</a:t>
            </a:r>
            <a:r>
              <a:rPr lang="en-US" dirty="0" smtClean="0"/>
              <a:t> pas</a:t>
            </a:r>
          </a:p>
          <a:p>
            <a:pPr lvl="1">
              <a:defRPr/>
            </a:pPr>
            <a:r>
              <a:rPr lang="en-US" dirty="0" err="1" smtClean="0"/>
              <a:t>Mettez</a:t>
            </a:r>
            <a:r>
              <a:rPr lang="en-US" dirty="0" smtClean="0"/>
              <a:t> </a:t>
            </a:r>
            <a:r>
              <a:rPr lang="en-US" dirty="0" err="1" smtClean="0"/>
              <a:t>l’accent</a:t>
            </a:r>
            <a:r>
              <a:rPr lang="en-US" dirty="0" smtClean="0"/>
              <a:t> sur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qualités</a:t>
            </a: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  <p:pic>
        <p:nvPicPr>
          <p:cNvPr id="5" name="Picture 3" descr="Smiley face thumbs u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624" y="4208859"/>
            <a:ext cx="1584176" cy="15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5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9" y="1341438"/>
            <a:ext cx="8713092" cy="4456112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sz="6000" dirty="0" smtClean="0"/>
              <a:t>Merci!</a:t>
            </a:r>
          </a:p>
          <a:p>
            <a:pPr marL="0" indent="0" algn="ctr">
              <a:buNone/>
              <a:defRPr/>
            </a:pPr>
            <a:endParaRPr lang="en-US" sz="6000" dirty="0"/>
          </a:p>
          <a:p>
            <a:pPr marL="0" indent="0">
              <a:buNone/>
              <a:defRPr/>
            </a:pPr>
            <a:endParaRPr lang="en-US" sz="3200" dirty="0" smtClean="0"/>
          </a:p>
          <a:p>
            <a:pPr marL="0" indent="0">
              <a:buNone/>
              <a:defRPr/>
            </a:pPr>
            <a:r>
              <a:rPr lang="en-US" sz="3200" dirty="0" smtClean="0"/>
              <a:t>Contact: Evelyne Marcil emarcil@dawsoncollege.qc.ca</a:t>
            </a:r>
            <a:endParaRPr lang="en-US" sz="32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3B1164-9C08-4B4A-81ED-E36D22917047}" type="slidenum">
              <a:rPr lang="fr-FR" altLang="fr-FR" sz="1400" smtClean="0">
                <a:solidFill>
                  <a:srgbClr val="0033C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fr-FR" altLang="fr-FR" sz="140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aptechPowerPointTemplat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AdaptechPowerPointTemplate</Template>
  <TotalTime>13422</TotalTime>
  <Words>232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AdaptechPowerPointTemplate</vt:lpstr>
      <vt:lpstr>La guerre des conseils:  Le réveil de l’emploi</vt:lpstr>
      <vt:lpstr>Introduction</vt:lpstr>
      <vt:lpstr>Méthodologie</vt:lpstr>
      <vt:lpstr>Résultats</vt:lpstr>
      <vt:lpstr>Résultats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</dc:creator>
  <cp:lastModifiedBy>Admin</cp:lastModifiedBy>
  <cp:revision>46</cp:revision>
  <cp:lastPrinted>2016-03-03T00:37:17Z</cp:lastPrinted>
  <dcterms:created xsi:type="dcterms:W3CDTF">2016-03-04T17:46:16Z</dcterms:created>
  <dcterms:modified xsi:type="dcterms:W3CDTF">2016-05-09T19:23:55Z</dcterms:modified>
</cp:coreProperties>
</file>